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slide" Target="slides/slide85.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fdd62d62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fdd62d62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fdd62d62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fdd62d62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fdd62d62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fdd62d62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fdd62d62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fdd62d62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fdd62d62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fdd62d62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fdd62d62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fdd62d62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fdd62d62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fdd62d62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fdd62d62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fdd62d62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fdd62d62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fdd62d62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fdd62d62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fdd62d62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8f1d2d2d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8f1d2d2d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fdd62d62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fdd62d62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fdd62d62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fdd62d62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fdd62d62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fdd62d62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fdd62d62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fdd62d62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fdd62d629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fdd62d629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fdd62d62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fdd62d62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fdd62d62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fdd62d62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fdd62d62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fdd62d62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fdd62d62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fdd62d62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0fbb7461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0fbb7461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1F1F1F"/>
              </a:buClr>
              <a:buSzPts val="10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8f1d2d2d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8f1d2d2d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0fbb7461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0fbb7461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0fbb7461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0fbb7461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0fbb7461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0fbb7461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0fbb7461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0fbb7461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0fbb7461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0fbb7461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0fbb7461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0fbb7461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0fbb7461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0fbb7461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0fbb7461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0fbb7461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0fbb7461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0fbb7461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0fbb7461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0fbb7461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8f1d2d2d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8f1d2d2d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0fbb7461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0fbb7461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0fbb7461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0fbb7461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0fbb7461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a0fbb7461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0fbb746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a0fbb746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0fbb7461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0fbb7461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0fbb7461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0fbb7461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0fbb7461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0fbb7461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0fbb7461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0fbb7461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0fbb7461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0fbb7461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0fbb7461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0fbb7461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8f1d2d2d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8f1d2d2d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0fbb7461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0fbb7461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0fbb7461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0fbb7461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0fbb74619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0fbb74619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0fbb7461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0fbb7461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a0fbb7461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a0fbb7461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a0fbb7461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a0fbb7461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a0fbb7461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a0fbb7461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0fbb7461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0fbb7461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0fbb7461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0fbb7461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a0fbb7461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a0fbb7461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8f1d2d2d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8f1d2d2d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0fbb74619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0fbb74619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a0fbb74619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a0fbb74619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0fbb74619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0fbb74619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0fbb7461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0fbb7461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0fbb7461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0fbb7461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0fbb74619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a0fbb74619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0fbb74619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0fbb74619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0fbb7461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0fbb7461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0fbb74619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a0fbb74619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0fbb7461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0fbb7461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3E3D40"/>
              </a:buClr>
              <a:buSzPts val="1350"/>
              <a:buFont typeface="Georgia"/>
              <a:buChar char="-"/>
            </a:pPr>
            <a:r>
              <a:t/>
            </a:r>
            <a:endParaRPr sz="1350">
              <a:solidFill>
                <a:srgbClr val="3E3D40"/>
              </a:solidFill>
              <a:highlight>
                <a:srgbClr val="FFFFFF"/>
              </a:highlight>
              <a:latin typeface="Georgia"/>
              <a:ea typeface="Georgia"/>
              <a:cs typeface="Georgia"/>
              <a:sym typeface="Georg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8f1d2d2d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8f1d2d2d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a0fbb74619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a0fbb74619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0fbb7461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0fbb7461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8abb59e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8abb59e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a0fbb7461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a0fbb7461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8abb59e2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8abb59e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a8abb59e2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a8abb59e2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3E3D40"/>
              </a:buClr>
              <a:buSzPts val="1350"/>
              <a:buFont typeface="Georgia"/>
              <a:buChar char="-"/>
            </a:pPr>
            <a:r>
              <a:t/>
            </a:r>
            <a:endParaRPr sz="1350">
              <a:solidFill>
                <a:srgbClr val="3E3D40"/>
              </a:solidFill>
              <a:highlight>
                <a:srgbClr val="FFFFFF"/>
              </a:highlight>
              <a:latin typeface="Georgia"/>
              <a:ea typeface="Georgia"/>
              <a:cs typeface="Georgia"/>
              <a:sym typeface="Georgia"/>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a8abb59e2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a8abb59e2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3E3D40"/>
              </a:buClr>
              <a:buSzPts val="1350"/>
              <a:buFont typeface="Georgia"/>
              <a:buChar char="-"/>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a8abb59e2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a8abb59e2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8abb59e2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8abb59e2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a8abb59e2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a8abb59e2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9fdd62d6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9fdd62d6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a8abb59e2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a8abb59e2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a0fbb7461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a0fbb7461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a8abb59e2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a8abb59e2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a8abb59e2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a8abb59e2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0fbb7461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a0fbb7461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a0fbb7461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a0fbb7461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fdd62d62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fdd62d62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0.png"/><Relationship Id="rId11" Type="http://schemas.openxmlformats.org/officeDocument/2006/relationships/image" Target="../media/image25.png"/><Relationship Id="rId10" Type="http://schemas.openxmlformats.org/officeDocument/2006/relationships/image" Target="../media/image26.png"/><Relationship Id="rId9"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0.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7.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59.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67.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68.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Cognitive science and NLP</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Pathways to Human-like Language Models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solidFill>
                  <a:srgbClr val="000000"/>
                </a:solidFill>
              </a:rPr>
              <a:t>Antonio Fonseca - Nov 10th, 2020</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Manually written questions</a:t>
            </a:r>
            <a:endParaRPr/>
          </a:p>
        </p:txBody>
      </p:sp>
      <p:sp>
        <p:nvSpPr>
          <p:cNvPr id="119" name="Google Shape;119;p22"/>
          <p:cNvSpPr txBox="1"/>
          <p:nvPr>
            <p:ph idx="1" type="body"/>
          </p:nvPr>
        </p:nvSpPr>
        <p:spPr>
          <a:xfrm>
            <a:off x="311700" y="1152475"/>
            <a:ext cx="435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-TREC-8 (Voorhees and Tice, 2000)</a:t>
            </a:r>
            <a:endParaRPr sz="1400"/>
          </a:p>
          <a:p>
            <a:pPr indent="0" lvl="0" marL="0" rtl="0" algn="l">
              <a:lnSpc>
                <a:spcPct val="100000"/>
              </a:lnSpc>
              <a:spcBef>
                <a:spcPts val="0"/>
              </a:spcBef>
              <a:spcAft>
                <a:spcPts val="0"/>
              </a:spcAft>
              <a:buNone/>
            </a:pPr>
            <a:r>
              <a:rPr lang="en" sz="1400"/>
              <a:t>- SNLI (Bowman et al., 2015)</a:t>
            </a:r>
            <a:endParaRPr sz="1400"/>
          </a:p>
          <a:p>
            <a:pPr indent="0" lvl="0" marL="0" rtl="0" algn="l">
              <a:lnSpc>
                <a:spcPct val="100000"/>
              </a:lnSpc>
              <a:spcBef>
                <a:spcPts val="0"/>
              </a:spcBef>
              <a:spcAft>
                <a:spcPts val="0"/>
              </a:spcAft>
              <a:buNone/>
            </a:pPr>
            <a:r>
              <a:rPr lang="en" sz="1400"/>
              <a:t>- MNLI (Williams et al., 2018)</a:t>
            </a:r>
            <a:endParaRPr sz="1400"/>
          </a:p>
          <a:p>
            <a:pPr indent="0" lvl="0" marL="0" rtl="0" algn="l">
              <a:lnSpc>
                <a:spcPct val="100000"/>
              </a:lnSpc>
              <a:spcBef>
                <a:spcPts val="0"/>
              </a:spcBef>
              <a:spcAft>
                <a:spcPts val="0"/>
              </a:spcAft>
              <a:buNone/>
            </a:pPr>
            <a:r>
              <a:rPr lang="en" sz="1400"/>
              <a:t>- NewsQA (Trischler et al., 2017)</a:t>
            </a:r>
            <a:endParaRPr sz="1400"/>
          </a:p>
          <a:p>
            <a:pPr indent="0" lvl="0" marL="0" rtl="0" algn="l">
              <a:lnSpc>
                <a:spcPct val="100000"/>
              </a:lnSpc>
              <a:spcBef>
                <a:spcPts val="0"/>
              </a:spcBef>
              <a:spcAft>
                <a:spcPts val="0"/>
              </a:spcAft>
              <a:buNone/>
            </a:pPr>
            <a:r>
              <a:rPr lang="en" sz="1400"/>
              <a:t>- SQuAD (Rajpurkar et al., 2016)</a:t>
            </a:r>
            <a:endParaRPr sz="1400"/>
          </a:p>
          <a:p>
            <a:pPr indent="0" lvl="0" marL="0" rtl="0" algn="l">
              <a:lnSpc>
                <a:spcPct val="100000"/>
              </a:lnSpc>
              <a:spcBef>
                <a:spcPts val="0"/>
              </a:spcBef>
              <a:spcAft>
                <a:spcPts val="0"/>
              </a:spcAft>
              <a:buNone/>
            </a:pPr>
            <a:r>
              <a:rPr lang="en" sz="1400"/>
              <a:t>- NarrativeQA (Kocisky et al. , 2018)</a:t>
            </a:r>
            <a:endParaRPr sz="1400"/>
          </a:p>
          <a:p>
            <a:pPr indent="0" lvl="0" marL="0" rtl="0" algn="l">
              <a:lnSpc>
                <a:spcPct val="100000"/>
              </a:lnSpc>
              <a:spcBef>
                <a:spcPts val="0"/>
              </a:spcBef>
              <a:spcAft>
                <a:spcPts val="0"/>
              </a:spcAft>
              <a:buNone/>
            </a:pPr>
            <a:r>
              <a:rPr lang="en" sz="1400"/>
              <a:t>- DuoRC (Saha et al., 2018)</a:t>
            </a:r>
            <a:endParaRPr sz="1400"/>
          </a:p>
          <a:p>
            <a:pPr indent="0" lvl="0" marL="0" rtl="0" algn="l">
              <a:lnSpc>
                <a:spcPct val="100000"/>
              </a:lnSpc>
              <a:spcBef>
                <a:spcPts val="0"/>
              </a:spcBef>
              <a:spcAft>
                <a:spcPts val="0"/>
              </a:spcAft>
              <a:buNone/>
            </a:pPr>
            <a:r>
              <a:rPr lang="en" sz="1400"/>
              <a:t>- MCTest (Richardson et al., 2013) </a:t>
            </a:r>
            <a:endParaRPr sz="1400"/>
          </a:p>
          <a:p>
            <a:pPr indent="0" lvl="0" marL="0" rtl="0" algn="l">
              <a:lnSpc>
                <a:spcPct val="100000"/>
              </a:lnSpc>
              <a:spcBef>
                <a:spcPts val="0"/>
              </a:spcBef>
              <a:spcAft>
                <a:spcPts val="0"/>
              </a:spcAft>
              <a:buNone/>
            </a:pPr>
            <a:r>
              <a:rPr lang="en" sz="1400"/>
              <a:t>- MultiRC (Khashabi et al., 2018)</a:t>
            </a:r>
            <a:endParaRPr sz="1400"/>
          </a:p>
          <a:p>
            <a:pPr indent="0" lvl="0" marL="0" rtl="0" algn="l">
              <a:lnSpc>
                <a:spcPct val="100000"/>
              </a:lnSpc>
              <a:spcBef>
                <a:spcPts val="0"/>
              </a:spcBef>
              <a:spcAft>
                <a:spcPts val="0"/>
              </a:spcAft>
              <a:buNone/>
            </a:pPr>
            <a:r>
              <a:rPr lang="en" sz="1400"/>
              <a:t>-</a:t>
            </a:r>
            <a:r>
              <a:rPr lang="en" sz="1400"/>
              <a:t> ROPES (Lin et al., 2019)</a:t>
            </a:r>
            <a:endParaRPr sz="1400"/>
          </a:p>
          <a:p>
            <a:pPr indent="0" lvl="0" marL="0" rtl="0" algn="l">
              <a:lnSpc>
                <a:spcPct val="100000"/>
              </a:lnSpc>
              <a:spcBef>
                <a:spcPts val="0"/>
              </a:spcBef>
              <a:spcAft>
                <a:spcPts val="0"/>
              </a:spcAft>
              <a:buNone/>
            </a:pPr>
            <a:r>
              <a:rPr lang="en" sz="1400"/>
              <a:t>- HotpotQA (Yang et al., 2018b)</a:t>
            </a:r>
            <a:endParaRPr sz="1400"/>
          </a:p>
          <a:p>
            <a:pPr indent="0" lvl="0" marL="0" rtl="0" algn="l">
              <a:lnSpc>
                <a:spcPct val="100000"/>
              </a:lnSpc>
              <a:spcBef>
                <a:spcPts val="0"/>
              </a:spcBef>
              <a:spcAft>
                <a:spcPts val="0"/>
              </a:spcAft>
              <a:buNone/>
            </a:pPr>
            <a:r>
              <a:rPr lang="en" sz="1400"/>
              <a:t>- QASC (Khot et al., 2019)</a:t>
            </a:r>
            <a:endParaRPr sz="1400"/>
          </a:p>
          <a:p>
            <a:pPr indent="0" lvl="0" marL="0" rtl="0" algn="l">
              <a:lnSpc>
                <a:spcPct val="100000"/>
              </a:lnSpc>
              <a:spcBef>
                <a:spcPts val="0"/>
              </a:spcBef>
              <a:spcAft>
                <a:spcPts val="0"/>
              </a:spcAft>
              <a:buNone/>
            </a:pPr>
            <a:r>
              <a:rPr lang="en" sz="1400"/>
              <a:t>- Quoref (Dasigi et al., 2019) </a:t>
            </a:r>
            <a:endParaRPr sz="1400"/>
          </a:p>
          <a:p>
            <a:pPr indent="0" lvl="0" marL="0" rtl="0" algn="l">
              <a:lnSpc>
                <a:spcPct val="100000"/>
              </a:lnSpc>
              <a:spcBef>
                <a:spcPts val="0"/>
              </a:spcBef>
              <a:spcAft>
                <a:spcPts val="0"/>
              </a:spcAft>
              <a:buNone/>
            </a:pPr>
            <a:r>
              <a:rPr lang="en" sz="1400"/>
              <a:t>- Winograd (Levesque et al., 2012)</a:t>
            </a:r>
            <a:endParaRPr sz="1400"/>
          </a:p>
          <a:p>
            <a:pPr indent="0" lvl="0" marL="0" rtl="0" algn="l">
              <a:lnSpc>
                <a:spcPct val="100000"/>
              </a:lnSpc>
              <a:spcBef>
                <a:spcPts val="0"/>
              </a:spcBef>
              <a:spcAft>
                <a:spcPts val="0"/>
              </a:spcAft>
              <a:buNone/>
            </a:pPr>
            <a:r>
              <a:rPr lang="en" sz="1400"/>
              <a:t>- DROP (Dua et al., 2019)</a:t>
            </a:r>
            <a:endParaRPr sz="1400"/>
          </a:p>
          <a:p>
            <a:pPr indent="0" lvl="0" marL="0" rtl="0" algn="l">
              <a:lnSpc>
                <a:spcPct val="100000"/>
              </a:lnSpc>
              <a:spcBef>
                <a:spcPts val="0"/>
              </a:spcBef>
              <a:spcAft>
                <a:spcPts val="0"/>
              </a:spcAft>
              <a:buNone/>
            </a:pPr>
            <a:r>
              <a:rPr lang="en" sz="1400"/>
              <a:t>- Cosmos QA (Huang et al., 2019)</a:t>
            </a:r>
            <a:endParaRPr sz="1400"/>
          </a:p>
          <a:p>
            <a:pPr indent="0" lvl="0" marL="0" rtl="0" algn="l">
              <a:lnSpc>
                <a:spcPct val="100000"/>
              </a:lnSpc>
              <a:spcBef>
                <a:spcPts val="0"/>
              </a:spcBef>
              <a:spcAft>
                <a:spcPts val="0"/>
              </a:spcAft>
              <a:buNone/>
            </a:pPr>
            <a:r>
              <a:rPr lang="en" sz="1400"/>
              <a:t>- SQuADRUn (Rajpurkar et al., 2018)</a:t>
            </a:r>
            <a:endParaRPr sz="1400"/>
          </a:p>
          <a:p>
            <a:pPr indent="0" lvl="0" marL="0" rtl="0" algn="l">
              <a:lnSpc>
                <a:spcPct val="100000"/>
              </a:lnSpc>
              <a:spcBef>
                <a:spcPts val="0"/>
              </a:spcBef>
              <a:spcAft>
                <a:spcPts val="0"/>
              </a:spcAft>
              <a:buNone/>
            </a:pPr>
            <a:r>
              <a:t/>
            </a:r>
            <a:endParaRPr sz="1400"/>
          </a:p>
        </p:txBody>
      </p:sp>
      <p:sp>
        <p:nvSpPr>
          <p:cNvPr id="120" name="Google Shape;120;p22"/>
          <p:cNvSpPr txBox="1"/>
          <p:nvPr/>
        </p:nvSpPr>
        <p:spPr>
          <a:xfrm>
            <a:off x="4572000" y="1360675"/>
            <a:ext cx="34446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a:t>
            </a:r>
            <a:r>
              <a:rPr b="1" lang="en"/>
              <a:t>onstraint</a:t>
            </a:r>
            <a:r>
              <a:rPr lang="en"/>
              <a:t>: to produce one entailed, one contradicted, and one neutral hypothesis</a:t>
            </a:r>
            <a:endParaRPr/>
          </a:p>
        </p:txBody>
      </p:sp>
      <p:cxnSp>
        <p:nvCxnSpPr>
          <p:cNvPr id="121" name="Google Shape;121;p22"/>
          <p:cNvCxnSpPr/>
          <p:nvPr/>
        </p:nvCxnSpPr>
        <p:spPr>
          <a:xfrm>
            <a:off x="2857500" y="1495300"/>
            <a:ext cx="0" cy="3759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22"/>
          <p:cNvCxnSpPr>
            <a:endCxn id="120" idx="1"/>
          </p:cNvCxnSpPr>
          <p:nvPr/>
        </p:nvCxnSpPr>
        <p:spPr>
          <a:xfrm flipH="1" rot="10800000">
            <a:off x="2865300" y="1662775"/>
            <a:ext cx="1706700" cy="28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Manually written questions</a:t>
            </a:r>
            <a:endParaRPr/>
          </a:p>
        </p:txBody>
      </p:sp>
      <p:sp>
        <p:nvSpPr>
          <p:cNvPr id="128" name="Google Shape;128;p23"/>
          <p:cNvSpPr txBox="1"/>
          <p:nvPr>
            <p:ph idx="1" type="body"/>
          </p:nvPr>
        </p:nvSpPr>
        <p:spPr>
          <a:xfrm>
            <a:off x="311700" y="1152475"/>
            <a:ext cx="435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-TREC-8 (Voorhees and Tice, 2000)</a:t>
            </a:r>
            <a:endParaRPr sz="1400"/>
          </a:p>
          <a:p>
            <a:pPr indent="0" lvl="0" marL="0" rtl="0" algn="l">
              <a:lnSpc>
                <a:spcPct val="100000"/>
              </a:lnSpc>
              <a:spcBef>
                <a:spcPts val="0"/>
              </a:spcBef>
              <a:spcAft>
                <a:spcPts val="0"/>
              </a:spcAft>
              <a:buNone/>
            </a:pPr>
            <a:r>
              <a:rPr lang="en" sz="1400"/>
              <a:t>- SNLI (Bowman et al., 2015)</a:t>
            </a:r>
            <a:endParaRPr sz="1400"/>
          </a:p>
          <a:p>
            <a:pPr indent="0" lvl="0" marL="0" rtl="0" algn="l">
              <a:lnSpc>
                <a:spcPct val="100000"/>
              </a:lnSpc>
              <a:spcBef>
                <a:spcPts val="0"/>
              </a:spcBef>
              <a:spcAft>
                <a:spcPts val="0"/>
              </a:spcAft>
              <a:buNone/>
            </a:pPr>
            <a:r>
              <a:rPr lang="en" sz="1400"/>
              <a:t>- MNLI (Williams et al., 2018)</a:t>
            </a:r>
            <a:endParaRPr sz="1400"/>
          </a:p>
          <a:p>
            <a:pPr indent="0" lvl="0" marL="0" rtl="0" algn="l">
              <a:lnSpc>
                <a:spcPct val="100000"/>
              </a:lnSpc>
              <a:spcBef>
                <a:spcPts val="0"/>
              </a:spcBef>
              <a:spcAft>
                <a:spcPts val="0"/>
              </a:spcAft>
              <a:buNone/>
            </a:pPr>
            <a:r>
              <a:rPr lang="en" sz="1400"/>
              <a:t>- NewsQA (Trischler et al., 2017)</a:t>
            </a:r>
            <a:endParaRPr sz="1400"/>
          </a:p>
          <a:p>
            <a:pPr indent="0" lvl="0" marL="0" rtl="0" algn="l">
              <a:lnSpc>
                <a:spcPct val="100000"/>
              </a:lnSpc>
              <a:spcBef>
                <a:spcPts val="0"/>
              </a:spcBef>
              <a:spcAft>
                <a:spcPts val="0"/>
              </a:spcAft>
              <a:buNone/>
            </a:pPr>
            <a:r>
              <a:rPr lang="en" sz="1400"/>
              <a:t>- SQuAD (Rajpurkar et al., 2016)</a:t>
            </a:r>
            <a:endParaRPr sz="1400"/>
          </a:p>
          <a:p>
            <a:pPr indent="0" lvl="0" marL="0" rtl="0" algn="l">
              <a:lnSpc>
                <a:spcPct val="100000"/>
              </a:lnSpc>
              <a:spcBef>
                <a:spcPts val="0"/>
              </a:spcBef>
              <a:spcAft>
                <a:spcPts val="0"/>
              </a:spcAft>
              <a:buNone/>
            </a:pPr>
            <a:r>
              <a:rPr lang="en" sz="1400"/>
              <a:t>- NarrativeQA (Kocisky et al. , 2018)</a:t>
            </a:r>
            <a:endParaRPr sz="1400"/>
          </a:p>
          <a:p>
            <a:pPr indent="0" lvl="0" marL="0" rtl="0" algn="l">
              <a:lnSpc>
                <a:spcPct val="100000"/>
              </a:lnSpc>
              <a:spcBef>
                <a:spcPts val="0"/>
              </a:spcBef>
              <a:spcAft>
                <a:spcPts val="0"/>
              </a:spcAft>
              <a:buNone/>
            </a:pPr>
            <a:r>
              <a:rPr lang="en" sz="1400"/>
              <a:t>- DuoRC (Saha et al., 2018)</a:t>
            </a:r>
            <a:endParaRPr sz="1400"/>
          </a:p>
          <a:p>
            <a:pPr indent="0" lvl="0" marL="0" rtl="0" algn="l">
              <a:lnSpc>
                <a:spcPct val="100000"/>
              </a:lnSpc>
              <a:spcBef>
                <a:spcPts val="0"/>
              </a:spcBef>
              <a:spcAft>
                <a:spcPts val="0"/>
              </a:spcAft>
              <a:buNone/>
            </a:pPr>
            <a:r>
              <a:rPr lang="en" sz="1400"/>
              <a:t>- MCTest (Richardson et al., 2013) </a:t>
            </a:r>
            <a:endParaRPr sz="1400"/>
          </a:p>
          <a:p>
            <a:pPr indent="0" lvl="0" marL="0" rtl="0" algn="l">
              <a:lnSpc>
                <a:spcPct val="100000"/>
              </a:lnSpc>
              <a:spcBef>
                <a:spcPts val="0"/>
              </a:spcBef>
              <a:spcAft>
                <a:spcPts val="0"/>
              </a:spcAft>
              <a:buNone/>
            </a:pPr>
            <a:r>
              <a:rPr lang="en" sz="1400"/>
              <a:t>- MultiRC (Khashabi et al., 2018)</a:t>
            </a:r>
            <a:endParaRPr sz="1400"/>
          </a:p>
          <a:p>
            <a:pPr indent="0" lvl="0" marL="0" rtl="0" algn="l">
              <a:lnSpc>
                <a:spcPct val="100000"/>
              </a:lnSpc>
              <a:spcBef>
                <a:spcPts val="0"/>
              </a:spcBef>
              <a:spcAft>
                <a:spcPts val="0"/>
              </a:spcAft>
              <a:buNone/>
            </a:pPr>
            <a:r>
              <a:rPr lang="en" sz="1400"/>
              <a:t>- ROPES (Lin et al., 2019)</a:t>
            </a:r>
            <a:endParaRPr sz="1400"/>
          </a:p>
          <a:p>
            <a:pPr indent="0" lvl="0" marL="0" rtl="0" algn="l">
              <a:lnSpc>
                <a:spcPct val="100000"/>
              </a:lnSpc>
              <a:spcBef>
                <a:spcPts val="0"/>
              </a:spcBef>
              <a:spcAft>
                <a:spcPts val="0"/>
              </a:spcAft>
              <a:buNone/>
            </a:pPr>
            <a:r>
              <a:rPr lang="en" sz="1400"/>
              <a:t>- HotpotQA (Yang et al., 2018b)</a:t>
            </a:r>
            <a:endParaRPr sz="1400"/>
          </a:p>
          <a:p>
            <a:pPr indent="0" lvl="0" marL="0" rtl="0" algn="l">
              <a:lnSpc>
                <a:spcPct val="100000"/>
              </a:lnSpc>
              <a:spcBef>
                <a:spcPts val="0"/>
              </a:spcBef>
              <a:spcAft>
                <a:spcPts val="0"/>
              </a:spcAft>
              <a:buNone/>
            </a:pPr>
            <a:r>
              <a:rPr lang="en" sz="1400"/>
              <a:t>- QASC (Khot et al., 2019)</a:t>
            </a:r>
            <a:endParaRPr sz="1400"/>
          </a:p>
          <a:p>
            <a:pPr indent="0" lvl="0" marL="0" rtl="0" algn="l">
              <a:lnSpc>
                <a:spcPct val="100000"/>
              </a:lnSpc>
              <a:spcBef>
                <a:spcPts val="0"/>
              </a:spcBef>
              <a:spcAft>
                <a:spcPts val="0"/>
              </a:spcAft>
              <a:buNone/>
            </a:pPr>
            <a:r>
              <a:rPr lang="en" sz="1400"/>
              <a:t>- Quoref (Dasigi et al., 2019) </a:t>
            </a:r>
            <a:endParaRPr sz="1400"/>
          </a:p>
          <a:p>
            <a:pPr indent="0" lvl="0" marL="0" rtl="0" algn="l">
              <a:lnSpc>
                <a:spcPct val="100000"/>
              </a:lnSpc>
              <a:spcBef>
                <a:spcPts val="0"/>
              </a:spcBef>
              <a:spcAft>
                <a:spcPts val="0"/>
              </a:spcAft>
              <a:buNone/>
            </a:pPr>
            <a:r>
              <a:rPr lang="en" sz="1400"/>
              <a:t>- Winograd (Levesque et al., 2012)</a:t>
            </a:r>
            <a:endParaRPr sz="1400"/>
          </a:p>
          <a:p>
            <a:pPr indent="0" lvl="0" marL="0" rtl="0" algn="l">
              <a:lnSpc>
                <a:spcPct val="100000"/>
              </a:lnSpc>
              <a:spcBef>
                <a:spcPts val="0"/>
              </a:spcBef>
              <a:spcAft>
                <a:spcPts val="0"/>
              </a:spcAft>
              <a:buNone/>
            </a:pPr>
            <a:r>
              <a:rPr lang="en" sz="1400"/>
              <a:t>- DROP (Dua et al., 2019)</a:t>
            </a:r>
            <a:endParaRPr sz="1400"/>
          </a:p>
          <a:p>
            <a:pPr indent="0" lvl="0" marL="0" rtl="0" algn="l">
              <a:lnSpc>
                <a:spcPct val="100000"/>
              </a:lnSpc>
              <a:spcBef>
                <a:spcPts val="0"/>
              </a:spcBef>
              <a:spcAft>
                <a:spcPts val="0"/>
              </a:spcAft>
              <a:buNone/>
            </a:pPr>
            <a:r>
              <a:rPr lang="en" sz="1400"/>
              <a:t>- Cosmos QA (Huang et al., 2019)</a:t>
            </a:r>
            <a:endParaRPr sz="1400"/>
          </a:p>
          <a:p>
            <a:pPr indent="0" lvl="0" marL="0" rtl="0" algn="l">
              <a:lnSpc>
                <a:spcPct val="100000"/>
              </a:lnSpc>
              <a:spcBef>
                <a:spcPts val="0"/>
              </a:spcBef>
              <a:spcAft>
                <a:spcPts val="0"/>
              </a:spcAft>
              <a:buNone/>
            </a:pPr>
            <a:r>
              <a:rPr lang="en" sz="1400"/>
              <a:t>- SQuADRUn (Rajpurkar et al., 2018)</a:t>
            </a:r>
            <a:endParaRPr sz="1400"/>
          </a:p>
          <a:p>
            <a:pPr indent="0" lvl="0" marL="0" rtl="0" algn="l">
              <a:lnSpc>
                <a:spcPct val="100000"/>
              </a:lnSpc>
              <a:spcBef>
                <a:spcPts val="0"/>
              </a:spcBef>
              <a:spcAft>
                <a:spcPts val="0"/>
              </a:spcAft>
              <a:buNone/>
            </a:pPr>
            <a:r>
              <a:t/>
            </a:r>
            <a:endParaRPr sz="1400"/>
          </a:p>
        </p:txBody>
      </p:sp>
      <p:sp>
        <p:nvSpPr>
          <p:cNvPr id="129" name="Google Shape;129;p23"/>
          <p:cNvSpPr txBox="1"/>
          <p:nvPr/>
        </p:nvSpPr>
        <p:spPr>
          <a:xfrm>
            <a:off x="4971250" y="1608025"/>
            <a:ext cx="300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Constraint</a:t>
            </a:r>
            <a:r>
              <a:rPr lang="en"/>
              <a:t>: </a:t>
            </a:r>
            <a:r>
              <a:rPr lang="en"/>
              <a:t>questions had to be answerable with short phrases</a:t>
            </a:r>
            <a:endParaRPr/>
          </a:p>
        </p:txBody>
      </p:sp>
      <p:cxnSp>
        <p:nvCxnSpPr>
          <p:cNvPr id="130" name="Google Shape;130;p23"/>
          <p:cNvCxnSpPr>
            <a:endCxn id="129" idx="1"/>
          </p:cNvCxnSpPr>
          <p:nvPr/>
        </p:nvCxnSpPr>
        <p:spPr>
          <a:xfrm flipH="1" rot="10800000">
            <a:off x="3029650" y="1894375"/>
            <a:ext cx="1941600" cy="1020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Manually written questions</a:t>
            </a:r>
            <a:endParaRPr/>
          </a:p>
        </p:txBody>
      </p:sp>
      <p:sp>
        <p:nvSpPr>
          <p:cNvPr id="136" name="Google Shape;136;p24"/>
          <p:cNvSpPr txBox="1"/>
          <p:nvPr>
            <p:ph idx="1" type="body"/>
          </p:nvPr>
        </p:nvSpPr>
        <p:spPr>
          <a:xfrm>
            <a:off x="311700" y="1152475"/>
            <a:ext cx="435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-TREC-8 (Voorhees and Tice, 2000)</a:t>
            </a:r>
            <a:endParaRPr sz="1400"/>
          </a:p>
          <a:p>
            <a:pPr indent="0" lvl="0" marL="0" rtl="0" algn="l">
              <a:lnSpc>
                <a:spcPct val="100000"/>
              </a:lnSpc>
              <a:spcBef>
                <a:spcPts val="0"/>
              </a:spcBef>
              <a:spcAft>
                <a:spcPts val="0"/>
              </a:spcAft>
              <a:buNone/>
            </a:pPr>
            <a:r>
              <a:rPr lang="en" sz="1400"/>
              <a:t>- SNLI (Bowman et al., 2015)</a:t>
            </a:r>
            <a:endParaRPr sz="1400"/>
          </a:p>
          <a:p>
            <a:pPr indent="0" lvl="0" marL="0" rtl="0" algn="l">
              <a:lnSpc>
                <a:spcPct val="100000"/>
              </a:lnSpc>
              <a:spcBef>
                <a:spcPts val="0"/>
              </a:spcBef>
              <a:spcAft>
                <a:spcPts val="0"/>
              </a:spcAft>
              <a:buNone/>
            </a:pPr>
            <a:r>
              <a:rPr lang="en" sz="1400"/>
              <a:t>- MNLI (Williams et al., 2018)</a:t>
            </a:r>
            <a:endParaRPr sz="1400"/>
          </a:p>
          <a:p>
            <a:pPr indent="0" lvl="0" marL="0" rtl="0" algn="l">
              <a:lnSpc>
                <a:spcPct val="100000"/>
              </a:lnSpc>
              <a:spcBef>
                <a:spcPts val="0"/>
              </a:spcBef>
              <a:spcAft>
                <a:spcPts val="0"/>
              </a:spcAft>
              <a:buNone/>
            </a:pPr>
            <a:r>
              <a:rPr lang="en" sz="1400"/>
              <a:t>- NewsQA (Trischler et al., 2017)</a:t>
            </a:r>
            <a:endParaRPr sz="1400"/>
          </a:p>
          <a:p>
            <a:pPr indent="0" lvl="0" marL="0" rtl="0" algn="l">
              <a:lnSpc>
                <a:spcPct val="100000"/>
              </a:lnSpc>
              <a:spcBef>
                <a:spcPts val="0"/>
              </a:spcBef>
              <a:spcAft>
                <a:spcPts val="0"/>
              </a:spcAft>
              <a:buNone/>
            </a:pPr>
            <a:r>
              <a:rPr lang="en" sz="1400"/>
              <a:t>- SQuAD (Rajpurkar et al., 2016)</a:t>
            </a:r>
            <a:endParaRPr sz="1400"/>
          </a:p>
          <a:p>
            <a:pPr indent="0" lvl="0" marL="0" rtl="0" algn="l">
              <a:lnSpc>
                <a:spcPct val="100000"/>
              </a:lnSpc>
              <a:spcBef>
                <a:spcPts val="0"/>
              </a:spcBef>
              <a:spcAft>
                <a:spcPts val="0"/>
              </a:spcAft>
              <a:buNone/>
            </a:pPr>
            <a:r>
              <a:rPr lang="en" sz="1400"/>
              <a:t>- NarrativeQA (Kocisky et al. , 2018)</a:t>
            </a:r>
            <a:endParaRPr sz="1400"/>
          </a:p>
          <a:p>
            <a:pPr indent="0" lvl="0" marL="0" rtl="0" algn="l">
              <a:lnSpc>
                <a:spcPct val="100000"/>
              </a:lnSpc>
              <a:spcBef>
                <a:spcPts val="0"/>
              </a:spcBef>
              <a:spcAft>
                <a:spcPts val="0"/>
              </a:spcAft>
              <a:buNone/>
            </a:pPr>
            <a:r>
              <a:rPr lang="en" sz="1400"/>
              <a:t>- DuoRC (Saha et al., 2018)</a:t>
            </a:r>
            <a:endParaRPr sz="1400"/>
          </a:p>
          <a:p>
            <a:pPr indent="0" lvl="0" marL="0" rtl="0" algn="l">
              <a:lnSpc>
                <a:spcPct val="100000"/>
              </a:lnSpc>
              <a:spcBef>
                <a:spcPts val="0"/>
              </a:spcBef>
              <a:spcAft>
                <a:spcPts val="0"/>
              </a:spcAft>
              <a:buNone/>
            </a:pPr>
            <a:r>
              <a:rPr lang="en" sz="1400"/>
              <a:t>- MCTest (Richardson et al., 2013) </a:t>
            </a:r>
            <a:endParaRPr sz="1400"/>
          </a:p>
          <a:p>
            <a:pPr indent="0" lvl="0" marL="0" rtl="0" algn="l">
              <a:lnSpc>
                <a:spcPct val="100000"/>
              </a:lnSpc>
              <a:spcBef>
                <a:spcPts val="0"/>
              </a:spcBef>
              <a:spcAft>
                <a:spcPts val="0"/>
              </a:spcAft>
              <a:buNone/>
            </a:pPr>
            <a:r>
              <a:rPr lang="en" sz="1400"/>
              <a:t>- MultiRC (Khashabi et al., 2018)</a:t>
            </a:r>
            <a:endParaRPr sz="1400"/>
          </a:p>
          <a:p>
            <a:pPr indent="0" lvl="0" marL="0" rtl="0" algn="l">
              <a:lnSpc>
                <a:spcPct val="100000"/>
              </a:lnSpc>
              <a:spcBef>
                <a:spcPts val="0"/>
              </a:spcBef>
              <a:spcAft>
                <a:spcPts val="0"/>
              </a:spcAft>
              <a:buNone/>
            </a:pPr>
            <a:r>
              <a:rPr lang="en" sz="1400"/>
              <a:t>- ROPES (Lin et al., 2019)</a:t>
            </a:r>
            <a:endParaRPr sz="1400"/>
          </a:p>
          <a:p>
            <a:pPr indent="0" lvl="0" marL="0" rtl="0" algn="l">
              <a:lnSpc>
                <a:spcPct val="100000"/>
              </a:lnSpc>
              <a:spcBef>
                <a:spcPts val="0"/>
              </a:spcBef>
              <a:spcAft>
                <a:spcPts val="0"/>
              </a:spcAft>
              <a:buNone/>
            </a:pPr>
            <a:r>
              <a:rPr lang="en" sz="1400"/>
              <a:t>- HotpotQA (Yang et al., 2018b)</a:t>
            </a:r>
            <a:endParaRPr sz="1400"/>
          </a:p>
          <a:p>
            <a:pPr indent="0" lvl="0" marL="0" rtl="0" algn="l">
              <a:lnSpc>
                <a:spcPct val="100000"/>
              </a:lnSpc>
              <a:spcBef>
                <a:spcPts val="0"/>
              </a:spcBef>
              <a:spcAft>
                <a:spcPts val="0"/>
              </a:spcAft>
              <a:buNone/>
            </a:pPr>
            <a:r>
              <a:rPr lang="en" sz="1400"/>
              <a:t>- QASC (Khot et al., 2019)</a:t>
            </a:r>
            <a:endParaRPr sz="1400"/>
          </a:p>
          <a:p>
            <a:pPr indent="0" lvl="0" marL="0" rtl="0" algn="l">
              <a:lnSpc>
                <a:spcPct val="100000"/>
              </a:lnSpc>
              <a:spcBef>
                <a:spcPts val="0"/>
              </a:spcBef>
              <a:spcAft>
                <a:spcPts val="0"/>
              </a:spcAft>
              <a:buNone/>
            </a:pPr>
            <a:r>
              <a:rPr lang="en" sz="1400"/>
              <a:t>- Quoref (Dasigi et al., 2019) </a:t>
            </a:r>
            <a:endParaRPr sz="1400"/>
          </a:p>
          <a:p>
            <a:pPr indent="0" lvl="0" marL="0" rtl="0" algn="l">
              <a:lnSpc>
                <a:spcPct val="100000"/>
              </a:lnSpc>
              <a:spcBef>
                <a:spcPts val="0"/>
              </a:spcBef>
              <a:spcAft>
                <a:spcPts val="0"/>
              </a:spcAft>
              <a:buNone/>
            </a:pPr>
            <a:r>
              <a:rPr lang="en" sz="1400"/>
              <a:t>- Winograd (Levesque et al., 2012)</a:t>
            </a:r>
            <a:endParaRPr sz="1400"/>
          </a:p>
          <a:p>
            <a:pPr indent="0" lvl="0" marL="0" rtl="0" algn="l">
              <a:lnSpc>
                <a:spcPct val="100000"/>
              </a:lnSpc>
              <a:spcBef>
                <a:spcPts val="0"/>
              </a:spcBef>
              <a:spcAft>
                <a:spcPts val="0"/>
              </a:spcAft>
              <a:buNone/>
            </a:pPr>
            <a:r>
              <a:rPr lang="en" sz="1400"/>
              <a:t>- DROP (Dua et al., 2019)</a:t>
            </a:r>
            <a:endParaRPr sz="1400"/>
          </a:p>
          <a:p>
            <a:pPr indent="0" lvl="0" marL="0" rtl="0" algn="l">
              <a:lnSpc>
                <a:spcPct val="100000"/>
              </a:lnSpc>
              <a:spcBef>
                <a:spcPts val="0"/>
              </a:spcBef>
              <a:spcAft>
                <a:spcPts val="0"/>
              </a:spcAft>
              <a:buNone/>
            </a:pPr>
            <a:r>
              <a:rPr lang="en" sz="1400"/>
              <a:t>- Cosmos QA (Huang et al., 2019)</a:t>
            </a:r>
            <a:endParaRPr sz="1400"/>
          </a:p>
          <a:p>
            <a:pPr indent="0" lvl="0" marL="0" rtl="0" algn="l">
              <a:lnSpc>
                <a:spcPct val="100000"/>
              </a:lnSpc>
              <a:spcBef>
                <a:spcPts val="0"/>
              </a:spcBef>
              <a:spcAft>
                <a:spcPts val="0"/>
              </a:spcAft>
              <a:buNone/>
            </a:pPr>
            <a:r>
              <a:rPr lang="en" sz="1400"/>
              <a:t>- SQuADRUn (Rajpurkar et al., 2018)</a:t>
            </a:r>
            <a:endParaRPr sz="1400"/>
          </a:p>
          <a:p>
            <a:pPr indent="0" lvl="0" marL="0" rtl="0" algn="l">
              <a:lnSpc>
                <a:spcPct val="100000"/>
              </a:lnSpc>
              <a:spcBef>
                <a:spcPts val="0"/>
              </a:spcBef>
              <a:spcAft>
                <a:spcPts val="0"/>
              </a:spcAft>
              <a:buNone/>
            </a:pPr>
            <a:r>
              <a:t/>
            </a:r>
            <a:endParaRPr sz="1400"/>
          </a:p>
        </p:txBody>
      </p:sp>
      <p:sp>
        <p:nvSpPr>
          <p:cNvPr id="137" name="Google Shape;137;p24"/>
          <p:cNvSpPr txBox="1"/>
          <p:nvPr/>
        </p:nvSpPr>
        <p:spPr>
          <a:xfrm>
            <a:off x="4517200" y="1808450"/>
            <a:ext cx="3836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Example</a:t>
            </a:r>
            <a:r>
              <a:rPr lang="en"/>
              <a:t> of</a:t>
            </a:r>
            <a:r>
              <a:rPr lang="en"/>
              <a:t> a “good” and a “bad” question and encouraged to use original wording</a:t>
            </a:r>
            <a:endParaRPr/>
          </a:p>
        </p:txBody>
      </p:sp>
      <p:cxnSp>
        <p:nvCxnSpPr>
          <p:cNvPr id="138" name="Google Shape;138;p24"/>
          <p:cNvCxnSpPr>
            <a:endCxn id="137" idx="1"/>
          </p:cNvCxnSpPr>
          <p:nvPr/>
        </p:nvCxnSpPr>
        <p:spPr>
          <a:xfrm flipH="1" rot="10800000">
            <a:off x="3022000" y="2094800"/>
            <a:ext cx="1495200" cy="9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Manually written questions</a:t>
            </a:r>
            <a:endParaRPr/>
          </a:p>
        </p:txBody>
      </p:sp>
      <p:sp>
        <p:nvSpPr>
          <p:cNvPr id="144" name="Google Shape;144;p25"/>
          <p:cNvSpPr txBox="1"/>
          <p:nvPr>
            <p:ph idx="1" type="body"/>
          </p:nvPr>
        </p:nvSpPr>
        <p:spPr>
          <a:xfrm>
            <a:off x="311700" y="1152475"/>
            <a:ext cx="435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-TREC-8 (Voorhees and Tice, 2000)</a:t>
            </a:r>
            <a:endParaRPr sz="1400"/>
          </a:p>
          <a:p>
            <a:pPr indent="0" lvl="0" marL="0" rtl="0" algn="l">
              <a:lnSpc>
                <a:spcPct val="100000"/>
              </a:lnSpc>
              <a:spcBef>
                <a:spcPts val="0"/>
              </a:spcBef>
              <a:spcAft>
                <a:spcPts val="0"/>
              </a:spcAft>
              <a:buNone/>
            </a:pPr>
            <a:r>
              <a:rPr lang="en" sz="1400"/>
              <a:t>- SNLI (Bowman et al., 2015)</a:t>
            </a:r>
            <a:endParaRPr sz="1400"/>
          </a:p>
          <a:p>
            <a:pPr indent="0" lvl="0" marL="0" rtl="0" algn="l">
              <a:lnSpc>
                <a:spcPct val="100000"/>
              </a:lnSpc>
              <a:spcBef>
                <a:spcPts val="0"/>
              </a:spcBef>
              <a:spcAft>
                <a:spcPts val="0"/>
              </a:spcAft>
              <a:buNone/>
            </a:pPr>
            <a:r>
              <a:rPr lang="en" sz="1400"/>
              <a:t>- MNLI (Williams et al., 2018)</a:t>
            </a:r>
            <a:endParaRPr sz="1400"/>
          </a:p>
          <a:p>
            <a:pPr indent="0" lvl="0" marL="0" rtl="0" algn="l">
              <a:lnSpc>
                <a:spcPct val="100000"/>
              </a:lnSpc>
              <a:spcBef>
                <a:spcPts val="0"/>
              </a:spcBef>
              <a:spcAft>
                <a:spcPts val="0"/>
              </a:spcAft>
              <a:buNone/>
            </a:pPr>
            <a:r>
              <a:rPr lang="en" sz="1400"/>
              <a:t>- NewsQA (Trischler et al., 2017)</a:t>
            </a:r>
            <a:endParaRPr sz="1400"/>
          </a:p>
          <a:p>
            <a:pPr indent="0" lvl="0" marL="0" rtl="0" algn="l">
              <a:lnSpc>
                <a:spcPct val="100000"/>
              </a:lnSpc>
              <a:spcBef>
                <a:spcPts val="0"/>
              </a:spcBef>
              <a:spcAft>
                <a:spcPts val="0"/>
              </a:spcAft>
              <a:buNone/>
            </a:pPr>
            <a:r>
              <a:rPr lang="en" sz="1400"/>
              <a:t>- SQuAD (Rajpurkar et al., 2016)</a:t>
            </a:r>
            <a:endParaRPr sz="1400"/>
          </a:p>
          <a:p>
            <a:pPr indent="0" lvl="0" marL="0" rtl="0" algn="l">
              <a:lnSpc>
                <a:spcPct val="100000"/>
              </a:lnSpc>
              <a:spcBef>
                <a:spcPts val="0"/>
              </a:spcBef>
              <a:spcAft>
                <a:spcPts val="0"/>
              </a:spcAft>
              <a:buNone/>
            </a:pPr>
            <a:r>
              <a:rPr lang="en" sz="1400"/>
              <a:t>- NarrativeQA (Kocisky et al. , 2018)</a:t>
            </a:r>
            <a:endParaRPr sz="1400"/>
          </a:p>
          <a:p>
            <a:pPr indent="0" lvl="0" marL="0" rtl="0" algn="l">
              <a:lnSpc>
                <a:spcPct val="100000"/>
              </a:lnSpc>
              <a:spcBef>
                <a:spcPts val="0"/>
              </a:spcBef>
              <a:spcAft>
                <a:spcPts val="0"/>
              </a:spcAft>
              <a:buNone/>
            </a:pPr>
            <a:r>
              <a:rPr lang="en" sz="1400"/>
              <a:t>- DuoRC (Saha et al., 2018)</a:t>
            </a:r>
            <a:endParaRPr sz="1400"/>
          </a:p>
          <a:p>
            <a:pPr indent="0" lvl="0" marL="0" rtl="0" algn="l">
              <a:lnSpc>
                <a:spcPct val="100000"/>
              </a:lnSpc>
              <a:spcBef>
                <a:spcPts val="0"/>
              </a:spcBef>
              <a:spcAft>
                <a:spcPts val="0"/>
              </a:spcAft>
              <a:buNone/>
            </a:pPr>
            <a:r>
              <a:rPr lang="en" sz="1400"/>
              <a:t>- MCTest (Richardson et al., 2013) </a:t>
            </a:r>
            <a:endParaRPr sz="1400"/>
          </a:p>
          <a:p>
            <a:pPr indent="0" lvl="0" marL="0" rtl="0" algn="l">
              <a:lnSpc>
                <a:spcPct val="100000"/>
              </a:lnSpc>
              <a:spcBef>
                <a:spcPts val="0"/>
              </a:spcBef>
              <a:spcAft>
                <a:spcPts val="0"/>
              </a:spcAft>
              <a:buNone/>
            </a:pPr>
            <a:r>
              <a:rPr lang="en" sz="1400"/>
              <a:t>- MultiRC (Khashabi et al., 2018)</a:t>
            </a:r>
            <a:endParaRPr sz="1400"/>
          </a:p>
          <a:p>
            <a:pPr indent="0" lvl="0" marL="0" rtl="0" algn="l">
              <a:lnSpc>
                <a:spcPct val="100000"/>
              </a:lnSpc>
              <a:spcBef>
                <a:spcPts val="0"/>
              </a:spcBef>
              <a:spcAft>
                <a:spcPts val="0"/>
              </a:spcAft>
              <a:buNone/>
            </a:pPr>
            <a:r>
              <a:rPr lang="en" sz="1400"/>
              <a:t>- ROPES (Lin et al., 2019)</a:t>
            </a:r>
            <a:endParaRPr sz="1400"/>
          </a:p>
          <a:p>
            <a:pPr indent="0" lvl="0" marL="0" rtl="0" algn="l">
              <a:lnSpc>
                <a:spcPct val="100000"/>
              </a:lnSpc>
              <a:spcBef>
                <a:spcPts val="0"/>
              </a:spcBef>
              <a:spcAft>
                <a:spcPts val="0"/>
              </a:spcAft>
              <a:buNone/>
            </a:pPr>
            <a:r>
              <a:rPr lang="en" sz="1400"/>
              <a:t>- HotpotQA (Yang et al., 2018b)</a:t>
            </a:r>
            <a:endParaRPr sz="1400"/>
          </a:p>
          <a:p>
            <a:pPr indent="0" lvl="0" marL="0" rtl="0" algn="l">
              <a:lnSpc>
                <a:spcPct val="100000"/>
              </a:lnSpc>
              <a:spcBef>
                <a:spcPts val="0"/>
              </a:spcBef>
              <a:spcAft>
                <a:spcPts val="0"/>
              </a:spcAft>
              <a:buNone/>
            </a:pPr>
            <a:r>
              <a:rPr lang="en" sz="1400"/>
              <a:t>- QASC (Khot et al., 2019)</a:t>
            </a:r>
            <a:endParaRPr sz="1400"/>
          </a:p>
          <a:p>
            <a:pPr indent="0" lvl="0" marL="0" rtl="0" algn="l">
              <a:lnSpc>
                <a:spcPct val="100000"/>
              </a:lnSpc>
              <a:spcBef>
                <a:spcPts val="0"/>
              </a:spcBef>
              <a:spcAft>
                <a:spcPts val="0"/>
              </a:spcAft>
              <a:buNone/>
            </a:pPr>
            <a:r>
              <a:rPr lang="en" sz="1400"/>
              <a:t>- Quoref (Dasigi et al., 2019) </a:t>
            </a:r>
            <a:endParaRPr sz="1400"/>
          </a:p>
          <a:p>
            <a:pPr indent="0" lvl="0" marL="0" rtl="0" algn="l">
              <a:lnSpc>
                <a:spcPct val="100000"/>
              </a:lnSpc>
              <a:spcBef>
                <a:spcPts val="0"/>
              </a:spcBef>
              <a:spcAft>
                <a:spcPts val="0"/>
              </a:spcAft>
              <a:buNone/>
            </a:pPr>
            <a:r>
              <a:rPr lang="en" sz="1400"/>
              <a:t>- Winograd (Levesque et al., 2012)</a:t>
            </a:r>
            <a:endParaRPr sz="1400"/>
          </a:p>
          <a:p>
            <a:pPr indent="0" lvl="0" marL="0" rtl="0" algn="l">
              <a:lnSpc>
                <a:spcPct val="100000"/>
              </a:lnSpc>
              <a:spcBef>
                <a:spcPts val="0"/>
              </a:spcBef>
              <a:spcAft>
                <a:spcPts val="0"/>
              </a:spcAft>
              <a:buNone/>
            </a:pPr>
            <a:r>
              <a:rPr lang="en" sz="1400"/>
              <a:t>- DROP (Dua et al., 2019)</a:t>
            </a:r>
            <a:endParaRPr sz="1400"/>
          </a:p>
          <a:p>
            <a:pPr indent="0" lvl="0" marL="0" rtl="0" algn="l">
              <a:lnSpc>
                <a:spcPct val="100000"/>
              </a:lnSpc>
              <a:spcBef>
                <a:spcPts val="0"/>
              </a:spcBef>
              <a:spcAft>
                <a:spcPts val="0"/>
              </a:spcAft>
              <a:buNone/>
            </a:pPr>
            <a:r>
              <a:rPr lang="en" sz="1400"/>
              <a:t>- Cosmos QA (Huang et al., 2019)</a:t>
            </a:r>
            <a:endParaRPr sz="1400"/>
          </a:p>
          <a:p>
            <a:pPr indent="0" lvl="0" marL="0" rtl="0" algn="l">
              <a:lnSpc>
                <a:spcPct val="100000"/>
              </a:lnSpc>
              <a:spcBef>
                <a:spcPts val="0"/>
              </a:spcBef>
              <a:spcAft>
                <a:spcPts val="0"/>
              </a:spcAft>
              <a:buNone/>
            </a:pPr>
            <a:r>
              <a:rPr lang="en" sz="1400"/>
              <a:t>- SQuADRUn (Rajpurkar et al., 2018)</a:t>
            </a:r>
            <a:endParaRPr sz="1400"/>
          </a:p>
          <a:p>
            <a:pPr indent="0" lvl="0" marL="0" rtl="0" algn="l">
              <a:lnSpc>
                <a:spcPct val="100000"/>
              </a:lnSpc>
              <a:spcBef>
                <a:spcPts val="0"/>
              </a:spcBef>
              <a:spcAft>
                <a:spcPts val="0"/>
              </a:spcAft>
              <a:buNone/>
            </a:pPr>
            <a:r>
              <a:t/>
            </a:r>
            <a:endParaRPr sz="1400"/>
          </a:p>
        </p:txBody>
      </p:sp>
      <p:sp>
        <p:nvSpPr>
          <p:cNvPr id="145" name="Google Shape;145;p25"/>
          <p:cNvSpPr txBox="1"/>
          <p:nvPr/>
        </p:nvSpPr>
        <p:spPr>
          <a:xfrm>
            <a:off x="4323000" y="1521025"/>
            <a:ext cx="45093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Open-ended questions</a:t>
            </a:r>
            <a:r>
              <a:rPr lang="en"/>
              <a:t>: workers tend to write simple questions that can be answered using lexical cues.</a:t>
            </a:r>
            <a:endParaRPr/>
          </a:p>
        </p:txBody>
      </p:sp>
      <p:cxnSp>
        <p:nvCxnSpPr>
          <p:cNvPr id="146" name="Google Shape;146;p25"/>
          <p:cNvCxnSpPr>
            <a:endCxn id="145" idx="1"/>
          </p:cNvCxnSpPr>
          <p:nvPr/>
        </p:nvCxnSpPr>
        <p:spPr>
          <a:xfrm flipH="1" rot="10800000">
            <a:off x="3414900" y="1784125"/>
            <a:ext cx="908100" cy="11700"/>
          </a:xfrm>
          <a:prstGeom prst="straightConnector1">
            <a:avLst/>
          </a:prstGeom>
          <a:noFill/>
          <a:ln cap="flat" cmpd="sng" w="9525">
            <a:solidFill>
              <a:schemeClr val="dk2"/>
            </a:solidFill>
            <a:prstDash val="solid"/>
            <a:round/>
            <a:headEnd len="med" w="med" type="none"/>
            <a:tailEnd len="med" w="med" type="triangle"/>
          </a:ln>
        </p:spPr>
      </p:cxnSp>
      <p:sp>
        <p:nvSpPr>
          <p:cNvPr id="147" name="Google Shape;147;p25"/>
          <p:cNvSpPr/>
          <p:nvPr/>
        </p:nvSpPr>
        <p:spPr>
          <a:xfrm>
            <a:off x="391450" y="1221300"/>
            <a:ext cx="2982600" cy="10803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6"/>
          <p:cNvPicPr preferRelativeResize="0"/>
          <p:nvPr/>
        </p:nvPicPr>
        <p:blipFill>
          <a:blip r:embed="rId3">
            <a:alphaModFix/>
          </a:blip>
          <a:stretch>
            <a:fillRect/>
          </a:stretch>
        </p:blipFill>
        <p:spPr>
          <a:xfrm>
            <a:off x="1406025" y="242700"/>
            <a:ext cx="6331947" cy="4299625"/>
          </a:xfrm>
          <a:prstGeom prst="rect">
            <a:avLst/>
          </a:prstGeom>
          <a:noFill/>
          <a:ln>
            <a:noFill/>
          </a:ln>
        </p:spPr>
      </p:pic>
      <p:sp>
        <p:nvSpPr>
          <p:cNvPr id="153" name="Google Shape;153;p26"/>
          <p:cNvSpPr txBox="1"/>
          <p:nvPr/>
        </p:nvSpPr>
        <p:spPr>
          <a:xfrm>
            <a:off x="5174800" y="4630700"/>
            <a:ext cx="30000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SQuAD (Rajpurkar et al., 2016)</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Manually written questions</a:t>
            </a:r>
            <a:endParaRPr/>
          </a:p>
        </p:txBody>
      </p:sp>
      <p:sp>
        <p:nvSpPr>
          <p:cNvPr id="159" name="Google Shape;159;p27"/>
          <p:cNvSpPr txBox="1"/>
          <p:nvPr>
            <p:ph idx="1" type="body"/>
          </p:nvPr>
        </p:nvSpPr>
        <p:spPr>
          <a:xfrm>
            <a:off x="311700" y="1152475"/>
            <a:ext cx="435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-TREC-8 (Voorhees and Tice, 2000)</a:t>
            </a:r>
            <a:endParaRPr sz="1400"/>
          </a:p>
          <a:p>
            <a:pPr indent="0" lvl="0" marL="0" rtl="0" algn="l">
              <a:lnSpc>
                <a:spcPct val="100000"/>
              </a:lnSpc>
              <a:spcBef>
                <a:spcPts val="0"/>
              </a:spcBef>
              <a:spcAft>
                <a:spcPts val="0"/>
              </a:spcAft>
              <a:buNone/>
            </a:pPr>
            <a:r>
              <a:rPr lang="en" sz="1400"/>
              <a:t>- SNLI (Bowman et al., 2015)</a:t>
            </a:r>
            <a:endParaRPr sz="1400"/>
          </a:p>
          <a:p>
            <a:pPr indent="0" lvl="0" marL="0" rtl="0" algn="l">
              <a:lnSpc>
                <a:spcPct val="100000"/>
              </a:lnSpc>
              <a:spcBef>
                <a:spcPts val="0"/>
              </a:spcBef>
              <a:spcAft>
                <a:spcPts val="0"/>
              </a:spcAft>
              <a:buNone/>
            </a:pPr>
            <a:r>
              <a:rPr lang="en" sz="1400"/>
              <a:t>- MNLI (Williams et al., 2018)</a:t>
            </a:r>
            <a:endParaRPr sz="1400"/>
          </a:p>
          <a:p>
            <a:pPr indent="0" lvl="0" marL="0" rtl="0" algn="l">
              <a:lnSpc>
                <a:spcPct val="100000"/>
              </a:lnSpc>
              <a:spcBef>
                <a:spcPts val="0"/>
              </a:spcBef>
              <a:spcAft>
                <a:spcPts val="0"/>
              </a:spcAft>
              <a:buNone/>
            </a:pPr>
            <a:r>
              <a:rPr lang="en" sz="1400"/>
              <a:t>- NewsQA (Trischler et al., 2017)</a:t>
            </a:r>
            <a:endParaRPr sz="1400"/>
          </a:p>
          <a:p>
            <a:pPr indent="0" lvl="0" marL="0" rtl="0" algn="l">
              <a:lnSpc>
                <a:spcPct val="100000"/>
              </a:lnSpc>
              <a:spcBef>
                <a:spcPts val="0"/>
              </a:spcBef>
              <a:spcAft>
                <a:spcPts val="0"/>
              </a:spcAft>
              <a:buNone/>
            </a:pPr>
            <a:r>
              <a:rPr lang="en" sz="1400"/>
              <a:t>- SQuAD (Rajpurkar et al., 2016)</a:t>
            </a:r>
            <a:endParaRPr sz="1400"/>
          </a:p>
          <a:p>
            <a:pPr indent="0" lvl="0" marL="0" rtl="0" algn="l">
              <a:lnSpc>
                <a:spcPct val="100000"/>
              </a:lnSpc>
              <a:spcBef>
                <a:spcPts val="0"/>
              </a:spcBef>
              <a:spcAft>
                <a:spcPts val="0"/>
              </a:spcAft>
              <a:buNone/>
            </a:pPr>
            <a:r>
              <a:rPr lang="en" sz="1400"/>
              <a:t>- NarrativeQA (Kocisky et al. , 2018)</a:t>
            </a:r>
            <a:endParaRPr sz="1400"/>
          </a:p>
          <a:p>
            <a:pPr indent="0" lvl="0" marL="0" rtl="0" algn="l">
              <a:lnSpc>
                <a:spcPct val="100000"/>
              </a:lnSpc>
              <a:spcBef>
                <a:spcPts val="0"/>
              </a:spcBef>
              <a:spcAft>
                <a:spcPts val="0"/>
              </a:spcAft>
              <a:buNone/>
            </a:pPr>
            <a:r>
              <a:rPr lang="en" sz="1400"/>
              <a:t>- DuoRC (Saha et al., 2018)</a:t>
            </a:r>
            <a:endParaRPr sz="1400"/>
          </a:p>
          <a:p>
            <a:pPr indent="0" lvl="0" marL="0" rtl="0" algn="l">
              <a:lnSpc>
                <a:spcPct val="100000"/>
              </a:lnSpc>
              <a:spcBef>
                <a:spcPts val="0"/>
              </a:spcBef>
              <a:spcAft>
                <a:spcPts val="0"/>
              </a:spcAft>
              <a:buNone/>
            </a:pPr>
            <a:r>
              <a:rPr lang="en" sz="1400"/>
              <a:t>- MCTest (Richardson et al., 2013) </a:t>
            </a:r>
            <a:endParaRPr sz="1400"/>
          </a:p>
          <a:p>
            <a:pPr indent="0" lvl="0" marL="0" rtl="0" algn="l">
              <a:lnSpc>
                <a:spcPct val="100000"/>
              </a:lnSpc>
              <a:spcBef>
                <a:spcPts val="0"/>
              </a:spcBef>
              <a:spcAft>
                <a:spcPts val="0"/>
              </a:spcAft>
              <a:buNone/>
            </a:pPr>
            <a:r>
              <a:rPr lang="en" sz="1400"/>
              <a:t>- MultiRC (Khashabi et al., 2018)</a:t>
            </a:r>
            <a:endParaRPr sz="1400"/>
          </a:p>
          <a:p>
            <a:pPr indent="0" lvl="0" marL="0" rtl="0" algn="l">
              <a:lnSpc>
                <a:spcPct val="100000"/>
              </a:lnSpc>
              <a:spcBef>
                <a:spcPts val="0"/>
              </a:spcBef>
              <a:spcAft>
                <a:spcPts val="0"/>
              </a:spcAft>
              <a:buNone/>
            </a:pPr>
            <a:r>
              <a:rPr lang="en" sz="1400"/>
              <a:t>- ROPES (Lin et al., 2019)</a:t>
            </a:r>
            <a:endParaRPr sz="1400"/>
          </a:p>
          <a:p>
            <a:pPr indent="0" lvl="0" marL="0" rtl="0" algn="l">
              <a:lnSpc>
                <a:spcPct val="100000"/>
              </a:lnSpc>
              <a:spcBef>
                <a:spcPts val="0"/>
              </a:spcBef>
              <a:spcAft>
                <a:spcPts val="0"/>
              </a:spcAft>
              <a:buNone/>
            </a:pPr>
            <a:r>
              <a:rPr lang="en" sz="1400"/>
              <a:t>- HotpotQA (Yang et al., 2018b)</a:t>
            </a:r>
            <a:endParaRPr sz="1400"/>
          </a:p>
          <a:p>
            <a:pPr indent="0" lvl="0" marL="0" rtl="0" algn="l">
              <a:lnSpc>
                <a:spcPct val="100000"/>
              </a:lnSpc>
              <a:spcBef>
                <a:spcPts val="0"/>
              </a:spcBef>
              <a:spcAft>
                <a:spcPts val="0"/>
              </a:spcAft>
              <a:buNone/>
            </a:pPr>
            <a:r>
              <a:rPr lang="en" sz="1400"/>
              <a:t>- QASC (Khot et al., 2019)</a:t>
            </a:r>
            <a:endParaRPr sz="1400"/>
          </a:p>
          <a:p>
            <a:pPr indent="0" lvl="0" marL="0" rtl="0" algn="l">
              <a:lnSpc>
                <a:spcPct val="100000"/>
              </a:lnSpc>
              <a:spcBef>
                <a:spcPts val="0"/>
              </a:spcBef>
              <a:spcAft>
                <a:spcPts val="0"/>
              </a:spcAft>
              <a:buNone/>
            </a:pPr>
            <a:r>
              <a:rPr lang="en" sz="1400"/>
              <a:t>- Quoref (Dasigi et al., 2019) </a:t>
            </a:r>
            <a:endParaRPr sz="1400"/>
          </a:p>
          <a:p>
            <a:pPr indent="0" lvl="0" marL="0" rtl="0" algn="l">
              <a:lnSpc>
                <a:spcPct val="100000"/>
              </a:lnSpc>
              <a:spcBef>
                <a:spcPts val="0"/>
              </a:spcBef>
              <a:spcAft>
                <a:spcPts val="0"/>
              </a:spcAft>
              <a:buNone/>
            </a:pPr>
            <a:r>
              <a:rPr lang="en" sz="1400"/>
              <a:t>- Winograd (Levesque et al., 2012)</a:t>
            </a:r>
            <a:endParaRPr sz="1400"/>
          </a:p>
          <a:p>
            <a:pPr indent="0" lvl="0" marL="0" rtl="0" algn="l">
              <a:lnSpc>
                <a:spcPct val="100000"/>
              </a:lnSpc>
              <a:spcBef>
                <a:spcPts val="0"/>
              </a:spcBef>
              <a:spcAft>
                <a:spcPts val="0"/>
              </a:spcAft>
              <a:buNone/>
            </a:pPr>
            <a:r>
              <a:rPr lang="en" sz="1400"/>
              <a:t>- DROP (Dua et al., 2019)</a:t>
            </a:r>
            <a:endParaRPr sz="1400"/>
          </a:p>
          <a:p>
            <a:pPr indent="0" lvl="0" marL="0" rtl="0" algn="l">
              <a:lnSpc>
                <a:spcPct val="100000"/>
              </a:lnSpc>
              <a:spcBef>
                <a:spcPts val="0"/>
              </a:spcBef>
              <a:spcAft>
                <a:spcPts val="0"/>
              </a:spcAft>
              <a:buNone/>
            </a:pPr>
            <a:r>
              <a:rPr lang="en" sz="1400"/>
              <a:t>- Cosmos QA (Huang et al., 2019)</a:t>
            </a:r>
            <a:endParaRPr sz="1400"/>
          </a:p>
          <a:p>
            <a:pPr indent="0" lvl="0" marL="0" rtl="0" algn="l">
              <a:lnSpc>
                <a:spcPct val="100000"/>
              </a:lnSpc>
              <a:spcBef>
                <a:spcPts val="0"/>
              </a:spcBef>
              <a:spcAft>
                <a:spcPts val="0"/>
              </a:spcAft>
              <a:buNone/>
            </a:pPr>
            <a:r>
              <a:rPr lang="en" sz="1400"/>
              <a:t>- SQuADRUn (Rajpurkar et al., 2018)</a:t>
            </a:r>
            <a:endParaRPr sz="1400"/>
          </a:p>
          <a:p>
            <a:pPr indent="0" lvl="0" marL="0" rtl="0" algn="l">
              <a:lnSpc>
                <a:spcPct val="100000"/>
              </a:lnSpc>
              <a:spcBef>
                <a:spcPts val="0"/>
              </a:spcBef>
              <a:spcAft>
                <a:spcPts val="0"/>
              </a:spcAft>
              <a:buNone/>
            </a:pPr>
            <a:r>
              <a:t/>
            </a:r>
            <a:endParaRPr sz="1400"/>
          </a:p>
        </p:txBody>
      </p:sp>
      <p:sp>
        <p:nvSpPr>
          <p:cNvPr id="160" name="Google Shape;160;p27"/>
          <p:cNvSpPr txBox="1"/>
          <p:nvPr/>
        </p:nvSpPr>
        <p:spPr>
          <a:xfrm>
            <a:off x="4323000" y="1521025"/>
            <a:ext cx="45093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Open-ended questions</a:t>
            </a:r>
            <a:r>
              <a:rPr lang="en"/>
              <a:t>: workers tend to write simple questions that can be answered using lexical cues.</a:t>
            </a:r>
            <a:endParaRPr/>
          </a:p>
        </p:txBody>
      </p:sp>
      <p:cxnSp>
        <p:nvCxnSpPr>
          <p:cNvPr id="161" name="Google Shape;161;p27"/>
          <p:cNvCxnSpPr>
            <a:endCxn id="160" idx="1"/>
          </p:cNvCxnSpPr>
          <p:nvPr/>
        </p:nvCxnSpPr>
        <p:spPr>
          <a:xfrm flipH="1" rot="10800000">
            <a:off x="3414900" y="1784125"/>
            <a:ext cx="908100" cy="11700"/>
          </a:xfrm>
          <a:prstGeom prst="straightConnector1">
            <a:avLst/>
          </a:prstGeom>
          <a:noFill/>
          <a:ln cap="flat" cmpd="sng" w="9525">
            <a:solidFill>
              <a:schemeClr val="dk2"/>
            </a:solidFill>
            <a:prstDash val="solid"/>
            <a:round/>
            <a:headEnd len="med" w="med" type="none"/>
            <a:tailEnd len="med" w="med" type="triangle"/>
          </a:ln>
        </p:spPr>
      </p:cxnSp>
      <p:sp>
        <p:nvSpPr>
          <p:cNvPr id="162" name="Google Shape;162;p27"/>
          <p:cNvSpPr/>
          <p:nvPr/>
        </p:nvSpPr>
        <p:spPr>
          <a:xfrm>
            <a:off x="391450" y="1221300"/>
            <a:ext cx="2982600" cy="10803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txBox="1"/>
          <p:nvPr/>
        </p:nvSpPr>
        <p:spPr>
          <a:xfrm>
            <a:off x="4316850" y="3233275"/>
            <a:ext cx="40644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Questionable measure of comprehension</a:t>
            </a:r>
            <a:endParaRPr sz="18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Manually written questions</a:t>
            </a:r>
            <a:endParaRPr/>
          </a:p>
        </p:txBody>
      </p:sp>
      <p:sp>
        <p:nvSpPr>
          <p:cNvPr id="169" name="Google Shape;169;p28"/>
          <p:cNvSpPr txBox="1"/>
          <p:nvPr>
            <p:ph idx="1" type="body"/>
          </p:nvPr>
        </p:nvSpPr>
        <p:spPr>
          <a:xfrm>
            <a:off x="311700" y="1152475"/>
            <a:ext cx="435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-TREC-8 (Voorhees and Tice, 2000)</a:t>
            </a:r>
            <a:endParaRPr sz="1400"/>
          </a:p>
          <a:p>
            <a:pPr indent="0" lvl="0" marL="0" rtl="0" algn="l">
              <a:lnSpc>
                <a:spcPct val="100000"/>
              </a:lnSpc>
              <a:spcBef>
                <a:spcPts val="0"/>
              </a:spcBef>
              <a:spcAft>
                <a:spcPts val="0"/>
              </a:spcAft>
              <a:buNone/>
            </a:pPr>
            <a:r>
              <a:rPr lang="en" sz="1400"/>
              <a:t>- SNLI (Bowman et al., 2015)</a:t>
            </a:r>
            <a:endParaRPr sz="1400"/>
          </a:p>
          <a:p>
            <a:pPr indent="0" lvl="0" marL="0" rtl="0" algn="l">
              <a:lnSpc>
                <a:spcPct val="100000"/>
              </a:lnSpc>
              <a:spcBef>
                <a:spcPts val="0"/>
              </a:spcBef>
              <a:spcAft>
                <a:spcPts val="0"/>
              </a:spcAft>
              <a:buNone/>
            </a:pPr>
            <a:r>
              <a:rPr lang="en" sz="1400"/>
              <a:t>- MNLI (Williams et al., 2018)</a:t>
            </a:r>
            <a:endParaRPr sz="1400"/>
          </a:p>
          <a:p>
            <a:pPr indent="0" lvl="0" marL="0" rtl="0" algn="l">
              <a:lnSpc>
                <a:spcPct val="100000"/>
              </a:lnSpc>
              <a:spcBef>
                <a:spcPts val="0"/>
              </a:spcBef>
              <a:spcAft>
                <a:spcPts val="0"/>
              </a:spcAft>
              <a:buNone/>
            </a:pPr>
            <a:r>
              <a:rPr lang="en" sz="1400"/>
              <a:t>- NewsQA (Trischler et al., 2017)</a:t>
            </a:r>
            <a:endParaRPr sz="1400"/>
          </a:p>
          <a:p>
            <a:pPr indent="0" lvl="0" marL="0" rtl="0" algn="l">
              <a:lnSpc>
                <a:spcPct val="100000"/>
              </a:lnSpc>
              <a:spcBef>
                <a:spcPts val="0"/>
              </a:spcBef>
              <a:spcAft>
                <a:spcPts val="0"/>
              </a:spcAft>
              <a:buNone/>
            </a:pPr>
            <a:r>
              <a:rPr lang="en" sz="1400"/>
              <a:t>- SQuAD (Rajpurkar et al., 2016)</a:t>
            </a:r>
            <a:endParaRPr sz="1400"/>
          </a:p>
          <a:p>
            <a:pPr indent="0" lvl="0" marL="0" rtl="0" algn="l">
              <a:lnSpc>
                <a:spcPct val="100000"/>
              </a:lnSpc>
              <a:spcBef>
                <a:spcPts val="0"/>
              </a:spcBef>
              <a:spcAft>
                <a:spcPts val="0"/>
              </a:spcAft>
              <a:buNone/>
            </a:pPr>
            <a:r>
              <a:rPr lang="en" sz="1400"/>
              <a:t>- NarrativeQA (Kocisky et al. , 2018)</a:t>
            </a:r>
            <a:endParaRPr sz="1400"/>
          </a:p>
          <a:p>
            <a:pPr indent="0" lvl="0" marL="0" rtl="0" algn="l">
              <a:lnSpc>
                <a:spcPct val="100000"/>
              </a:lnSpc>
              <a:spcBef>
                <a:spcPts val="0"/>
              </a:spcBef>
              <a:spcAft>
                <a:spcPts val="0"/>
              </a:spcAft>
              <a:buNone/>
            </a:pPr>
            <a:r>
              <a:rPr lang="en" sz="1400"/>
              <a:t>- DuoRC (Saha et al., 2018)</a:t>
            </a:r>
            <a:endParaRPr sz="1400"/>
          </a:p>
          <a:p>
            <a:pPr indent="0" lvl="0" marL="0" rtl="0" algn="l">
              <a:lnSpc>
                <a:spcPct val="100000"/>
              </a:lnSpc>
              <a:spcBef>
                <a:spcPts val="0"/>
              </a:spcBef>
              <a:spcAft>
                <a:spcPts val="0"/>
              </a:spcAft>
              <a:buNone/>
            </a:pPr>
            <a:r>
              <a:rPr lang="en" sz="1400"/>
              <a:t>- MCTest (Richardson et al., 2013) </a:t>
            </a:r>
            <a:endParaRPr sz="1400"/>
          </a:p>
          <a:p>
            <a:pPr indent="0" lvl="0" marL="0" rtl="0" algn="l">
              <a:lnSpc>
                <a:spcPct val="100000"/>
              </a:lnSpc>
              <a:spcBef>
                <a:spcPts val="0"/>
              </a:spcBef>
              <a:spcAft>
                <a:spcPts val="0"/>
              </a:spcAft>
              <a:buNone/>
            </a:pPr>
            <a:r>
              <a:rPr lang="en" sz="1400"/>
              <a:t>- MultiRC (Khashabi et al., 2018)</a:t>
            </a:r>
            <a:endParaRPr sz="1400"/>
          </a:p>
          <a:p>
            <a:pPr indent="0" lvl="0" marL="0" rtl="0" algn="l">
              <a:lnSpc>
                <a:spcPct val="100000"/>
              </a:lnSpc>
              <a:spcBef>
                <a:spcPts val="0"/>
              </a:spcBef>
              <a:spcAft>
                <a:spcPts val="0"/>
              </a:spcAft>
              <a:buNone/>
            </a:pPr>
            <a:r>
              <a:rPr lang="en" sz="1400"/>
              <a:t>- ROPES (Lin et al., 2019)</a:t>
            </a:r>
            <a:endParaRPr sz="1400"/>
          </a:p>
          <a:p>
            <a:pPr indent="0" lvl="0" marL="0" rtl="0" algn="l">
              <a:lnSpc>
                <a:spcPct val="100000"/>
              </a:lnSpc>
              <a:spcBef>
                <a:spcPts val="0"/>
              </a:spcBef>
              <a:spcAft>
                <a:spcPts val="0"/>
              </a:spcAft>
              <a:buNone/>
            </a:pPr>
            <a:r>
              <a:rPr lang="en" sz="1400"/>
              <a:t>- HotpotQA (Yang et al., 2018b)</a:t>
            </a:r>
            <a:endParaRPr sz="1400"/>
          </a:p>
          <a:p>
            <a:pPr indent="0" lvl="0" marL="0" rtl="0" algn="l">
              <a:lnSpc>
                <a:spcPct val="100000"/>
              </a:lnSpc>
              <a:spcBef>
                <a:spcPts val="0"/>
              </a:spcBef>
              <a:spcAft>
                <a:spcPts val="0"/>
              </a:spcAft>
              <a:buNone/>
            </a:pPr>
            <a:r>
              <a:rPr lang="en" sz="1400"/>
              <a:t>- QASC (Khot et al., 2019)</a:t>
            </a:r>
            <a:endParaRPr sz="1400"/>
          </a:p>
          <a:p>
            <a:pPr indent="0" lvl="0" marL="0" rtl="0" algn="l">
              <a:lnSpc>
                <a:spcPct val="100000"/>
              </a:lnSpc>
              <a:spcBef>
                <a:spcPts val="0"/>
              </a:spcBef>
              <a:spcAft>
                <a:spcPts val="0"/>
              </a:spcAft>
              <a:buNone/>
            </a:pPr>
            <a:r>
              <a:rPr lang="en" sz="1400"/>
              <a:t>- Quoref (Dasigi et al., 2019) </a:t>
            </a:r>
            <a:endParaRPr sz="1400"/>
          </a:p>
          <a:p>
            <a:pPr indent="0" lvl="0" marL="0" rtl="0" algn="l">
              <a:lnSpc>
                <a:spcPct val="100000"/>
              </a:lnSpc>
              <a:spcBef>
                <a:spcPts val="0"/>
              </a:spcBef>
              <a:spcAft>
                <a:spcPts val="0"/>
              </a:spcAft>
              <a:buNone/>
            </a:pPr>
            <a:r>
              <a:rPr lang="en" sz="1400"/>
              <a:t>- Winograd (Levesque et al., 2012)</a:t>
            </a:r>
            <a:endParaRPr sz="1400"/>
          </a:p>
          <a:p>
            <a:pPr indent="0" lvl="0" marL="0" rtl="0" algn="l">
              <a:lnSpc>
                <a:spcPct val="100000"/>
              </a:lnSpc>
              <a:spcBef>
                <a:spcPts val="0"/>
              </a:spcBef>
              <a:spcAft>
                <a:spcPts val="0"/>
              </a:spcAft>
              <a:buNone/>
            </a:pPr>
            <a:r>
              <a:rPr lang="en" sz="1400"/>
              <a:t>- DROP (Dua et al., 2019)</a:t>
            </a:r>
            <a:endParaRPr sz="1400"/>
          </a:p>
          <a:p>
            <a:pPr indent="0" lvl="0" marL="0" rtl="0" algn="l">
              <a:lnSpc>
                <a:spcPct val="100000"/>
              </a:lnSpc>
              <a:spcBef>
                <a:spcPts val="0"/>
              </a:spcBef>
              <a:spcAft>
                <a:spcPts val="0"/>
              </a:spcAft>
              <a:buNone/>
            </a:pPr>
            <a:r>
              <a:rPr lang="en" sz="1400"/>
              <a:t>- Cosmos QA (Huang et al., 2019)</a:t>
            </a:r>
            <a:endParaRPr sz="1400"/>
          </a:p>
          <a:p>
            <a:pPr indent="0" lvl="0" marL="0" rtl="0" algn="l">
              <a:lnSpc>
                <a:spcPct val="100000"/>
              </a:lnSpc>
              <a:spcBef>
                <a:spcPts val="0"/>
              </a:spcBef>
              <a:spcAft>
                <a:spcPts val="0"/>
              </a:spcAft>
              <a:buNone/>
            </a:pPr>
            <a:r>
              <a:rPr lang="en" sz="1400"/>
              <a:t>- SQuADRUn (Rajpurkar et al., 2018)</a:t>
            </a:r>
            <a:endParaRPr sz="1400"/>
          </a:p>
          <a:p>
            <a:pPr indent="0" lvl="0" marL="0" rtl="0" algn="l">
              <a:lnSpc>
                <a:spcPct val="100000"/>
              </a:lnSpc>
              <a:spcBef>
                <a:spcPts val="0"/>
              </a:spcBef>
              <a:spcAft>
                <a:spcPts val="0"/>
              </a:spcAft>
              <a:buNone/>
            </a:pPr>
            <a:r>
              <a:t/>
            </a:r>
            <a:endParaRPr sz="1400"/>
          </a:p>
        </p:txBody>
      </p:sp>
      <p:sp>
        <p:nvSpPr>
          <p:cNvPr id="170" name="Google Shape;170;p28"/>
          <p:cNvSpPr txBox="1"/>
          <p:nvPr/>
        </p:nvSpPr>
        <p:spPr>
          <a:xfrm>
            <a:off x="4279850" y="1152475"/>
            <a:ext cx="4145400" cy="6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reduce lexical similarity between questions and passages by showing only summaries</a:t>
            </a:r>
            <a:endParaRPr/>
          </a:p>
        </p:txBody>
      </p:sp>
      <p:pic>
        <p:nvPicPr>
          <p:cNvPr id="171" name="Google Shape;171;p28"/>
          <p:cNvPicPr preferRelativeResize="0"/>
          <p:nvPr/>
        </p:nvPicPr>
        <p:blipFill>
          <a:blip r:embed="rId3">
            <a:alphaModFix/>
          </a:blip>
          <a:stretch>
            <a:fillRect/>
          </a:stretch>
        </p:blipFill>
        <p:spPr>
          <a:xfrm>
            <a:off x="4818300" y="1708100"/>
            <a:ext cx="2502000" cy="3283001"/>
          </a:xfrm>
          <a:prstGeom prst="rect">
            <a:avLst/>
          </a:prstGeom>
          <a:noFill/>
          <a:ln>
            <a:noFill/>
          </a:ln>
        </p:spPr>
      </p:pic>
      <p:sp>
        <p:nvSpPr>
          <p:cNvPr id="172" name="Google Shape;172;p28"/>
          <p:cNvSpPr/>
          <p:nvPr/>
        </p:nvSpPr>
        <p:spPr>
          <a:xfrm>
            <a:off x="353050" y="2277475"/>
            <a:ext cx="2982600" cy="447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8"/>
          <p:cNvCxnSpPr>
            <a:stCxn id="172" idx="3"/>
            <a:endCxn id="170" idx="1"/>
          </p:cNvCxnSpPr>
          <p:nvPr/>
        </p:nvCxnSpPr>
        <p:spPr>
          <a:xfrm flipH="1" rot="10800000">
            <a:off x="3335650" y="1468675"/>
            <a:ext cx="944100" cy="103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Manually written questions</a:t>
            </a:r>
            <a:endParaRPr/>
          </a:p>
        </p:txBody>
      </p:sp>
      <p:sp>
        <p:nvSpPr>
          <p:cNvPr id="179" name="Google Shape;179;p29"/>
          <p:cNvSpPr txBox="1"/>
          <p:nvPr>
            <p:ph idx="1" type="body"/>
          </p:nvPr>
        </p:nvSpPr>
        <p:spPr>
          <a:xfrm>
            <a:off x="311700" y="1152475"/>
            <a:ext cx="435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-TREC-8 (Voorhees and Tice, 2000)</a:t>
            </a:r>
            <a:endParaRPr sz="1400"/>
          </a:p>
          <a:p>
            <a:pPr indent="0" lvl="0" marL="0" rtl="0" algn="l">
              <a:lnSpc>
                <a:spcPct val="100000"/>
              </a:lnSpc>
              <a:spcBef>
                <a:spcPts val="0"/>
              </a:spcBef>
              <a:spcAft>
                <a:spcPts val="0"/>
              </a:spcAft>
              <a:buNone/>
            </a:pPr>
            <a:r>
              <a:rPr lang="en" sz="1400"/>
              <a:t>- SNLI (Bowman et al., 2015)</a:t>
            </a:r>
            <a:endParaRPr sz="1400"/>
          </a:p>
          <a:p>
            <a:pPr indent="0" lvl="0" marL="0" rtl="0" algn="l">
              <a:lnSpc>
                <a:spcPct val="100000"/>
              </a:lnSpc>
              <a:spcBef>
                <a:spcPts val="0"/>
              </a:spcBef>
              <a:spcAft>
                <a:spcPts val="0"/>
              </a:spcAft>
              <a:buNone/>
            </a:pPr>
            <a:r>
              <a:rPr lang="en" sz="1400"/>
              <a:t>- MNLI (Williams et al., 2018)</a:t>
            </a:r>
            <a:endParaRPr sz="1400"/>
          </a:p>
          <a:p>
            <a:pPr indent="0" lvl="0" marL="0" rtl="0" algn="l">
              <a:lnSpc>
                <a:spcPct val="100000"/>
              </a:lnSpc>
              <a:spcBef>
                <a:spcPts val="0"/>
              </a:spcBef>
              <a:spcAft>
                <a:spcPts val="0"/>
              </a:spcAft>
              <a:buNone/>
            </a:pPr>
            <a:r>
              <a:rPr lang="en" sz="1400"/>
              <a:t>- NewsQA (Trischler et al., 2017)</a:t>
            </a:r>
            <a:endParaRPr sz="1400"/>
          </a:p>
          <a:p>
            <a:pPr indent="0" lvl="0" marL="0" rtl="0" algn="l">
              <a:lnSpc>
                <a:spcPct val="100000"/>
              </a:lnSpc>
              <a:spcBef>
                <a:spcPts val="0"/>
              </a:spcBef>
              <a:spcAft>
                <a:spcPts val="0"/>
              </a:spcAft>
              <a:buNone/>
            </a:pPr>
            <a:r>
              <a:rPr lang="en" sz="1400"/>
              <a:t>- SQuAD (Rajpurkar et al., 2016)</a:t>
            </a:r>
            <a:endParaRPr sz="1400"/>
          </a:p>
          <a:p>
            <a:pPr indent="0" lvl="0" marL="0" rtl="0" algn="l">
              <a:lnSpc>
                <a:spcPct val="100000"/>
              </a:lnSpc>
              <a:spcBef>
                <a:spcPts val="0"/>
              </a:spcBef>
              <a:spcAft>
                <a:spcPts val="0"/>
              </a:spcAft>
              <a:buNone/>
            </a:pPr>
            <a:r>
              <a:rPr lang="en" sz="1400"/>
              <a:t>- NarrativeQA (Kocisky et al. , 2018)</a:t>
            </a:r>
            <a:endParaRPr sz="1400"/>
          </a:p>
          <a:p>
            <a:pPr indent="0" lvl="0" marL="0" rtl="0" algn="l">
              <a:lnSpc>
                <a:spcPct val="100000"/>
              </a:lnSpc>
              <a:spcBef>
                <a:spcPts val="0"/>
              </a:spcBef>
              <a:spcAft>
                <a:spcPts val="0"/>
              </a:spcAft>
              <a:buNone/>
            </a:pPr>
            <a:r>
              <a:rPr lang="en" sz="1400"/>
              <a:t>- DuoRC (Saha et al., 2018)</a:t>
            </a:r>
            <a:endParaRPr sz="1400"/>
          </a:p>
          <a:p>
            <a:pPr indent="0" lvl="0" marL="0" rtl="0" algn="l">
              <a:lnSpc>
                <a:spcPct val="100000"/>
              </a:lnSpc>
              <a:spcBef>
                <a:spcPts val="0"/>
              </a:spcBef>
              <a:spcAft>
                <a:spcPts val="0"/>
              </a:spcAft>
              <a:buNone/>
            </a:pPr>
            <a:r>
              <a:rPr lang="en" sz="1400"/>
              <a:t>- MCTest (Richardson et al., 2013) </a:t>
            </a:r>
            <a:endParaRPr sz="1400"/>
          </a:p>
          <a:p>
            <a:pPr indent="0" lvl="0" marL="0" rtl="0" algn="l">
              <a:lnSpc>
                <a:spcPct val="100000"/>
              </a:lnSpc>
              <a:spcBef>
                <a:spcPts val="0"/>
              </a:spcBef>
              <a:spcAft>
                <a:spcPts val="0"/>
              </a:spcAft>
              <a:buNone/>
            </a:pPr>
            <a:r>
              <a:rPr lang="en" sz="1400"/>
              <a:t>- MultiRC (Khashabi et al., 2018)</a:t>
            </a:r>
            <a:endParaRPr sz="1400"/>
          </a:p>
          <a:p>
            <a:pPr indent="0" lvl="0" marL="0" rtl="0" algn="l">
              <a:lnSpc>
                <a:spcPct val="100000"/>
              </a:lnSpc>
              <a:spcBef>
                <a:spcPts val="0"/>
              </a:spcBef>
              <a:spcAft>
                <a:spcPts val="0"/>
              </a:spcAft>
              <a:buNone/>
            </a:pPr>
            <a:r>
              <a:rPr lang="en" sz="1400"/>
              <a:t>- ROPES (Lin et al., 2019)</a:t>
            </a:r>
            <a:endParaRPr sz="1400"/>
          </a:p>
          <a:p>
            <a:pPr indent="0" lvl="0" marL="0" rtl="0" algn="l">
              <a:lnSpc>
                <a:spcPct val="100000"/>
              </a:lnSpc>
              <a:spcBef>
                <a:spcPts val="0"/>
              </a:spcBef>
              <a:spcAft>
                <a:spcPts val="0"/>
              </a:spcAft>
              <a:buNone/>
            </a:pPr>
            <a:r>
              <a:rPr lang="en" sz="1400"/>
              <a:t>- HotpotQA (Yang et al., 2018b)</a:t>
            </a:r>
            <a:endParaRPr sz="1400"/>
          </a:p>
          <a:p>
            <a:pPr indent="0" lvl="0" marL="0" rtl="0" algn="l">
              <a:lnSpc>
                <a:spcPct val="100000"/>
              </a:lnSpc>
              <a:spcBef>
                <a:spcPts val="0"/>
              </a:spcBef>
              <a:spcAft>
                <a:spcPts val="0"/>
              </a:spcAft>
              <a:buNone/>
            </a:pPr>
            <a:r>
              <a:rPr lang="en" sz="1400"/>
              <a:t>- QASC (Khot et al., 2019)</a:t>
            </a:r>
            <a:endParaRPr sz="1400"/>
          </a:p>
          <a:p>
            <a:pPr indent="0" lvl="0" marL="0" rtl="0" algn="l">
              <a:lnSpc>
                <a:spcPct val="100000"/>
              </a:lnSpc>
              <a:spcBef>
                <a:spcPts val="0"/>
              </a:spcBef>
              <a:spcAft>
                <a:spcPts val="0"/>
              </a:spcAft>
              <a:buNone/>
            </a:pPr>
            <a:r>
              <a:rPr lang="en" sz="1400"/>
              <a:t>- Quoref (Dasigi et al., 2019) </a:t>
            </a:r>
            <a:endParaRPr sz="1400"/>
          </a:p>
          <a:p>
            <a:pPr indent="0" lvl="0" marL="0" rtl="0" algn="l">
              <a:lnSpc>
                <a:spcPct val="100000"/>
              </a:lnSpc>
              <a:spcBef>
                <a:spcPts val="0"/>
              </a:spcBef>
              <a:spcAft>
                <a:spcPts val="0"/>
              </a:spcAft>
              <a:buNone/>
            </a:pPr>
            <a:r>
              <a:rPr lang="en" sz="1400"/>
              <a:t>- Winograd (Levesque et al., 2012)</a:t>
            </a:r>
            <a:endParaRPr sz="1400"/>
          </a:p>
          <a:p>
            <a:pPr indent="0" lvl="0" marL="0" rtl="0" algn="l">
              <a:lnSpc>
                <a:spcPct val="100000"/>
              </a:lnSpc>
              <a:spcBef>
                <a:spcPts val="0"/>
              </a:spcBef>
              <a:spcAft>
                <a:spcPts val="0"/>
              </a:spcAft>
              <a:buNone/>
            </a:pPr>
            <a:r>
              <a:rPr lang="en" sz="1400"/>
              <a:t>- DROP (Dua et al., 2019)</a:t>
            </a:r>
            <a:endParaRPr sz="1400"/>
          </a:p>
          <a:p>
            <a:pPr indent="0" lvl="0" marL="0" rtl="0" algn="l">
              <a:lnSpc>
                <a:spcPct val="100000"/>
              </a:lnSpc>
              <a:spcBef>
                <a:spcPts val="0"/>
              </a:spcBef>
              <a:spcAft>
                <a:spcPts val="0"/>
              </a:spcAft>
              <a:buNone/>
            </a:pPr>
            <a:r>
              <a:rPr lang="en" sz="1400"/>
              <a:t>- Cosmos QA (Huang et al., 2019)</a:t>
            </a:r>
            <a:endParaRPr sz="1400"/>
          </a:p>
          <a:p>
            <a:pPr indent="0" lvl="0" marL="0" rtl="0" algn="l">
              <a:lnSpc>
                <a:spcPct val="100000"/>
              </a:lnSpc>
              <a:spcBef>
                <a:spcPts val="0"/>
              </a:spcBef>
              <a:spcAft>
                <a:spcPts val="0"/>
              </a:spcAft>
              <a:buNone/>
            </a:pPr>
            <a:r>
              <a:rPr lang="en" sz="1400"/>
              <a:t>- SQuADRUn (Rajpurkar et al., 2018)</a:t>
            </a:r>
            <a:endParaRPr sz="1400"/>
          </a:p>
          <a:p>
            <a:pPr indent="0" lvl="0" marL="0" rtl="0" algn="l">
              <a:lnSpc>
                <a:spcPct val="100000"/>
              </a:lnSpc>
              <a:spcBef>
                <a:spcPts val="0"/>
              </a:spcBef>
              <a:spcAft>
                <a:spcPts val="0"/>
              </a:spcAft>
              <a:buNone/>
            </a:pPr>
            <a:r>
              <a:t/>
            </a:r>
            <a:endParaRPr sz="1400"/>
          </a:p>
        </p:txBody>
      </p:sp>
      <p:sp>
        <p:nvSpPr>
          <p:cNvPr id="180" name="Google Shape;180;p29"/>
          <p:cNvSpPr txBox="1"/>
          <p:nvPr/>
        </p:nvSpPr>
        <p:spPr>
          <a:xfrm>
            <a:off x="4215875" y="2718613"/>
            <a:ext cx="39792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questions that rely on multiple sentences</a:t>
            </a:r>
            <a:endParaRPr/>
          </a:p>
        </p:txBody>
      </p:sp>
      <p:sp>
        <p:nvSpPr>
          <p:cNvPr id="181" name="Google Shape;181;p29"/>
          <p:cNvSpPr/>
          <p:nvPr/>
        </p:nvSpPr>
        <p:spPr>
          <a:xfrm>
            <a:off x="359450" y="2702713"/>
            <a:ext cx="2982600" cy="447600"/>
          </a:xfrm>
          <a:prstGeom prst="rect">
            <a:avLst/>
          </a:prstGeom>
          <a:noFill/>
          <a:ln cap="flat" cmpd="sng" w="9525">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82" name="Google Shape;182;p29"/>
          <p:cNvCxnSpPr>
            <a:stCxn id="181" idx="3"/>
            <a:endCxn id="180" idx="1"/>
          </p:cNvCxnSpPr>
          <p:nvPr/>
        </p:nvCxnSpPr>
        <p:spPr>
          <a:xfrm>
            <a:off x="3342050" y="2926513"/>
            <a:ext cx="873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Manually written questions</a:t>
            </a:r>
            <a:endParaRPr/>
          </a:p>
        </p:txBody>
      </p:sp>
      <p:sp>
        <p:nvSpPr>
          <p:cNvPr id="188" name="Google Shape;188;p30"/>
          <p:cNvSpPr txBox="1"/>
          <p:nvPr>
            <p:ph idx="1" type="body"/>
          </p:nvPr>
        </p:nvSpPr>
        <p:spPr>
          <a:xfrm>
            <a:off x="311700" y="1152475"/>
            <a:ext cx="435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-TREC-8 (Voorhees and Tice, 2000)</a:t>
            </a:r>
            <a:endParaRPr sz="1400"/>
          </a:p>
          <a:p>
            <a:pPr indent="0" lvl="0" marL="0" rtl="0" algn="l">
              <a:lnSpc>
                <a:spcPct val="100000"/>
              </a:lnSpc>
              <a:spcBef>
                <a:spcPts val="0"/>
              </a:spcBef>
              <a:spcAft>
                <a:spcPts val="0"/>
              </a:spcAft>
              <a:buNone/>
            </a:pPr>
            <a:r>
              <a:rPr lang="en" sz="1400"/>
              <a:t>- SNLI (Bowman et al., 2015)</a:t>
            </a:r>
            <a:endParaRPr sz="1400"/>
          </a:p>
          <a:p>
            <a:pPr indent="0" lvl="0" marL="0" rtl="0" algn="l">
              <a:lnSpc>
                <a:spcPct val="100000"/>
              </a:lnSpc>
              <a:spcBef>
                <a:spcPts val="0"/>
              </a:spcBef>
              <a:spcAft>
                <a:spcPts val="0"/>
              </a:spcAft>
              <a:buNone/>
            </a:pPr>
            <a:r>
              <a:rPr lang="en" sz="1400"/>
              <a:t>- MNLI (Williams et al., 2018)</a:t>
            </a:r>
            <a:endParaRPr sz="1400"/>
          </a:p>
          <a:p>
            <a:pPr indent="0" lvl="0" marL="0" rtl="0" algn="l">
              <a:lnSpc>
                <a:spcPct val="100000"/>
              </a:lnSpc>
              <a:spcBef>
                <a:spcPts val="0"/>
              </a:spcBef>
              <a:spcAft>
                <a:spcPts val="0"/>
              </a:spcAft>
              <a:buNone/>
            </a:pPr>
            <a:r>
              <a:rPr lang="en" sz="1400"/>
              <a:t>- NewsQA (Trischler et al., 2017)</a:t>
            </a:r>
            <a:endParaRPr sz="1400"/>
          </a:p>
          <a:p>
            <a:pPr indent="0" lvl="0" marL="0" rtl="0" algn="l">
              <a:lnSpc>
                <a:spcPct val="100000"/>
              </a:lnSpc>
              <a:spcBef>
                <a:spcPts val="0"/>
              </a:spcBef>
              <a:spcAft>
                <a:spcPts val="0"/>
              </a:spcAft>
              <a:buNone/>
            </a:pPr>
            <a:r>
              <a:rPr lang="en" sz="1400"/>
              <a:t>- SQuAD (Rajpurkar et al., 2016)</a:t>
            </a:r>
            <a:endParaRPr sz="1400"/>
          </a:p>
          <a:p>
            <a:pPr indent="0" lvl="0" marL="0" rtl="0" algn="l">
              <a:lnSpc>
                <a:spcPct val="100000"/>
              </a:lnSpc>
              <a:spcBef>
                <a:spcPts val="0"/>
              </a:spcBef>
              <a:spcAft>
                <a:spcPts val="0"/>
              </a:spcAft>
              <a:buNone/>
            </a:pPr>
            <a:r>
              <a:rPr lang="en" sz="1400"/>
              <a:t>- NarrativeQA (Kocisky et al. , 2018)</a:t>
            </a:r>
            <a:endParaRPr sz="1400"/>
          </a:p>
          <a:p>
            <a:pPr indent="0" lvl="0" marL="0" rtl="0" algn="l">
              <a:lnSpc>
                <a:spcPct val="100000"/>
              </a:lnSpc>
              <a:spcBef>
                <a:spcPts val="0"/>
              </a:spcBef>
              <a:spcAft>
                <a:spcPts val="0"/>
              </a:spcAft>
              <a:buNone/>
            </a:pPr>
            <a:r>
              <a:rPr lang="en" sz="1400"/>
              <a:t>- DuoRC (Saha et al., 2018)</a:t>
            </a:r>
            <a:endParaRPr sz="1400"/>
          </a:p>
          <a:p>
            <a:pPr indent="0" lvl="0" marL="0" rtl="0" algn="l">
              <a:lnSpc>
                <a:spcPct val="100000"/>
              </a:lnSpc>
              <a:spcBef>
                <a:spcPts val="0"/>
              </a:spcBef>
              <a:spcAft>
                <a:spcPts val="0"/>
              </a:spcAft>
              <a:buNone/>
            </a:pPr>
            <a:r>
              <a:rPr lang="en" sz="1400"/>
              <a:t>- MCTest (Richardson et al., 2013) </a:t>
            </a:r>
            <a:endParaRPr sz="1400"/>
          </a:p>
          <a:p>
            <a:pPr indent="0" lvl="0" marL="0" rtl="0" algn="l">
              <a:lnSpc>
                <a:spcPct val="100000"/>
              </a:lnSpc>
              <a:spcBef>
                <a:spcPts val="0"/>
              </a:spcBef>
              <a:spcAft>
                <a:spcPts val="0"/>
              </a:spcAft>
              <a:buNone/>
            </a:pPr>
            <a:r>
              <a:rPr lang="en" sz="1400"/>
              <a:t>- MultiRC (Khashabi et al., 2018)</a:t>
            </a:r>
            <a:endParaRPr sz="1400"/>
          </a:p>
          <a:p>
            <a:pPr indent="0" lvl="0" marL="0" rtl="0" algn="l">
              <a:lnSpc>
                <a:spcPct val="100000"/>
              </a:lnSpc>
              <a:spcBef>
                <a:spcPts val="0"/>
              </a:spcBef>
              <a:spcAft>
                <a:spcPts val="0"/>
              </a:spcAft>
              <a:buNone/>
            </a:pPr>
            <a:r>
              <a:rPr lang="en" sz="1400"/>
              <a:t>- ROPES (Lin et al., 2019)</a:t>
            </a:r>
            <a:endParaRPr sz="1400"/>
          </a:p>
          <a:p>
            <a:pPr indent="0" lvl="0" marL="0" rtl="0" algn="l">
              <a:lnSpc>
                <a:spcPct val="100000"/>
              </a:lnSpc>
              <a:spcBef>
                <a:spcPts val="0"/>
              </a:spcBef>
              <a:spcAft>
                <a:spcPts val="0"/>
              </a:spcAft>
              <a:buNone/>
            </a:pPr>
            <a:r>
              <a:rPr lang="en" sz="1400"/>
              <a:t>- HotpotQA (Yang et al., 2018b)</a:t>
            </a:r>
            <a:endParaRPr sz="1400"/>
          </a:p>
          <a:p>
            <a:pPr indent="0" lvl="0" marL="0" rtl="0" algn="l">
              <a:lnSpc>
                <a:spcPct val="100000"/>
              </a:lnSpc>
              <a:spcBef>
                <a:spcPts val="0"/>
              </a:spcBef>
              <a:spcAft>
                <a:spcPts val="0"/>
              </a:spcAft>
              <a:buNone/>
            </a:pPr>
            <a:r>
              <a:rPr lang="en" sz="1400"/>
              <a:t>- QASC (Khot et al., 2019)</a:t>
            </a:r>
            <a:endParaRPr sz="1400"/>
          </a:p>
          <a:p>
            <a:pPr indent="0" lvl="0" marL="0" rtl="0" algn="l">
              <a:lnSpc>
                <a:spcPct val="100000"/>
              </a:lnSpc>
              <a:spcBef>
                <a:spcPts val="0"/>
              </a:spcBef>
              <a:spcAft>
                <a:spcPts val="0"/>
              </a:spcAft>
              <a:buNone/>
            </a:pPr>
            <a:r>
              <a:rPr lang="en" sz="1400"/>
              <a:t>- Quoref (Dasigi et al., 2019) </a:t>
            </a:r>
            <a:endParaRPr sz="1400"/>
          </a:p>
          <a:p>
            <a:pPr indent="0" lvl="0" marL="0" rtl="0" algn="l">
              <a:lnSpc>
                <a:spcPct val="100000"/>
              </a:lnSpc>
              <a:spcBef>
                <a:spcPts val="0"/>
              </a:spcBef>
              <a:spcAft>
                <a:spcPts val="0"/>
              </a:spcAft>
              <a:buNone/>
            </a:pPr>
            <a:r>
              <a:rPr lang="en" sz="1400"/>
              <a:t>- Winograd (Levesque et al., 2012)</a:t>
            </a:r>
            <a:endParaRPr sz="1400"/>
          </a:p>
          <a:p>
            <a:pPr indent="0" lvl="0" marL="0" rtl="0" algn="l">
              <a:lnSpc>
                <a:spcPct val="100000"/>
              </a:lnSpc>
              <a:spcBef>
                <a:spcPts val="0"/>
              </a:spcBef>
              <a:spcAft>
                <a:spcPts val="0"/>
              </a:spcAft>
              <a:buNone/>
            </a:pPr>
            <a:r>
              <a:rPr lang="en" sz="1400"/>
              <a:t>- DROP (Dua et al., 2019)</a:t>
            </a:r>
            <a:endParaRPr sz="1400"/>
          </a:p>
          <a:p>
            <a:pPr indent="0" lvl="0" marL="0" rtl="0" algn="l">
              <a:lnSpc>
                <a:spcPct val="100000"/>
              </a:lnSpc>
              <a:spcBef>
                <a:spcPts val="0"/>
              </a:spcBef>
              <a:spcAft>
                <a:spcPts val="0"/>
              </a:spcAft>
              <a:buNone/>
            </a:pPr>
            <a:r>
              <a:rPr lang="en" sz="1400"/>
              <a:t>- Cosmos QA (Huang et al., 2019)</a:t>
            </a:r>
            <a:endParaRPr sz="1400"/>
          </a:p>
          <a:p>
            <a:pPr indent="0" lvl="0" marL="0" rtl="0" algn="l">
              <a:lnSpc>
                <a:spcPct val="100000"/>
              </a:lnSpc>
              <a:spcBef>
                <a:spcPts val="0"/>
              </a:spcBef>
              <a:spcAft>
                <a:spcPts val="0"/>
              </a:spcAft>
              <a:buNone/>
            </a:pPr>
            <a:r>
              <a:rPr lang="en" sz="1400"/>
              <a:t>- SQuADRUn (Rajpurkar et al., 2018)</a:t>
            </a:r>
            <a:endParaRPr sz="1400"/>
          </a:p>
          <a:p>
            <a:pPr indent="0" lvl="0" marL="0" rtl="0" algn="l">
              <a:lnSpc>
                <a:spcPct val="100000"/>
              </a:lnSpc>
              <a:spcBef>
                <a:spcPts val="0"/>
              </a:spcBef>
              <a:spcAft>
                <a:spcPts val="0"/>
              </a:spcAft>
              <a:buNone/>
            </a:pPr>
            <a:r>
              <a:t/>
            </a:r>
            <a:endParaRPr sz="1400"/>
          </a:p>
        </p:txBody>
      </p:sp>
      <p:sp>
        <p:nvSpPr>
          <p:cNvPr id="189" name="Google Shape;189;p30"/>
          <p:cNvSpPr/>
          <p:nvPr/>
        </p:nvSpPr>
        <p:spPr>
          <a:xfrm>
            <a:off x="311700" y="3316863"/>
            <a:ext cx="2982600" cy="447600"/>
          </a:xfrm>
          <a:prstGeom prst="rect">
            <a:avLst/>
          </a:prstGeom>
          <a:noFill/>
          <a:ln cap="flat" cmpd="sng" w="9525">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30"/>
          <p:cNvCxnSpPr>
            <a:stCxn id="189" idx="3"/>
          </p:cNvCxnSpPr>
          <p:nvPr/>
        </p:nvCxnSpPr>
        <p:spPr>
          <a:xfrm>
            <a:off x="3294300" y="3540663"/>
            <a:ext cx="588900" cy="36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30"/>
          <p:cNvSpPr txBox="1"/>
          <p:nvPr/>
        </p:nvSpPr>
        <p:spPr>
          <a:xfrm>
            <a:off x="3787200" y="3332775"/>
            <a:ext cx="20757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Multi-hop reasoning</a:t>
            </a:r>
            <a:endParaRPr/>
          </a:p>
        </p:txBody>
      </p:sp>
      <p:pic>
        <p:nvPicPr>
          <p:cNvPr id="192" name="Google Shape;192;p30"/>
          <p:cNvPicPr preferRelativeResize="0"/>
          <p:nvPr/>
        </p:nvPicPr>
        <p:blipFill>
          <a:blip r:embed="rId3">
            <a:alphaModFix/>
          </a:blip>
          <a:stretch>
            <a:fillRect/>
          </a:stretch>
        </p:blipFill>
        <p:spPr>
          <a:xfrm>
            <a:off x="5745925" y="245273"/>
            <a:ext cx="3210426" cy="3813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Manually written questions</a:t>
            </a:r>
            <a:endParaRPr/>
          </a:p>
        </p:txBody>
      </p:sp>
      <p:sp>
        <p:nvSpPr>
          <p:cNvPr id="198" name="Google Shape;198;p31"/>
          <p:cNvSpPr txBox="1"/>
          <p:nvPr>
            <p:ph idx="1" type="body"/>
          </p:nvPr>
        </p:nvSpPr>
        <p:spPr>
          <a:xfrm>
            <a:off x="311700" y="1152475"/>
            <a:ext cx="435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-TREC-8 (Voorhees and Tice, 2000)</a:t>
            </a:r>
            <a:endParaRPr sz="1400"/>
          </a:p>
          <a:p>
            <a:pPr indent="0" lvl="0" marL="0" rtl="0" algn="l">
              <a:lnSpc>
                <a:spcPct val="100000"/>
              </a:lnSpc>
              <a:spcBef>
                <a:spcPts val="0"/>
              </a:spcBef>
              <a:spcAft>
                <a:spcPts val="0"/>
              </a:spcAft>
              <a:buNone/>
            </a:pPr>
            <a:r>
              <a:rPr lang="en" sz="1400"/>
              <a:t>- SNLI (Bowman et al., 2015)</a:t>
            </a:r>
            <a:endParaRPr sz="1400"/>
          </a:p>
          <a:p>
            <a:pPr indent="0" lvl="0" marL="0" rtl="0" algn="l">
              <a:lnSpc>
                <a:spcPct val="100000"/>
              </a:lnSpc>
              <a:spcBef>
                <a:spcPts val="0"/>
              </a:spcBef>
              <a:spcAft>
                <a:spcPts val="0"/>
              </a:spcAft>
              <a:buNone/>
            </a:pPr>
            <a:r>
              <a:rPr lang="en" sz="1400"/>
              <a:t>- MNLI (Williams et al., 2018)</a:t>
            </a:r>
            <a:endParaRPr sz="1400"/>
          </a:p>
          <a:p>
            <a:pPr indent="0" lvl="0" marL="0" rtl="0" algn="l">
              <a:lnSpc>
                <a:spcPct val="100000"/>
              </a:lnSpc>
              <a:spcBef>
                <a:spcPts val="0"/>
              </a:spcBef>
              <a:spcAft>
                <a:spcPts val="0"/>
              </a:spcAft>
              <a:buNone/>
            </a:pPr>
            <a:r>
              <a:rPr lang="en" sz="1400"/>
              <a:t>- NewsQA (Trischler et al., 2017)</a:t>
            </a:r>
            <a:endParaRPr sz="1400"/>
          </a:p>
          <a:p>
            <a:pPr indent="0" lvl="0" marL="0" rtl="0" algn="l">
              <a:lnSpc>
                <a:spcPct val="100000"/>
              </a:lnSpc>
              <a:spcBef>
                <a:spcPts val="0"/>
              </a:spcBef>
              <a:spcAft>
                <a:spcPts val="0"/>
              </a:spcAft>
              <a:buNone/>
            </a:pPr>
            <a:r>
              <a:rPr lang="en" sz="1400"/>
              <a:t>- SQuAD (Rajpurkar et al., 2016)</a:t>
            </a:r>
            <a:endParaRPr sz="1400"/>
          </a:p>
          <a:p>
            <a:pPr indent="0" lvl="0" marL="0" rtl="0" algn="l">
              <a:lnSpc>
                <a:spcPct val="100000"/>
              </a:lnSpc>
              <a:spcBef>
                <a:spcPts val="0"/>
              </a:spcBef>
              <a:spcAft>
                <a:spcPts val="0"/>
              </a:spcAft>
              <a:buNone/>
            </a:pPr>
            <a:r>
              <a:rPr lang="en" sz="1400"/>
              <a:t>- NarrativeQA (Kocisky et al. , 2018)</a:t>
            </a:r>
            <a:endParaRPr sz="1400"/>
          </a:p>
          <a:p>
            <a:pPr indent="0" lvl="0" marL="0" rtl="0" algn="l">
              <a:lnSpc>
                <a:spcPct val="100000"/>
              </a:lnSpc>
              <a:spcBef>
                <a:spcPts val="0"/>
              </a:spcBef>
              <a:spcAft>
                <a:spcPts val="0"/>
              </a:spcAft>
              <a:buNone/>
            </a:pPr>
            <a:r>
              <a:rPr lang="en" sz="1400"/>
              <a:t>- DuoRC (Saha et al., 2018)</a:t>
            </a:r>
            <a:endParaRPr sz="1400"/>
          </a:p>
          <a:p>
            <a:pPr indent="0" lvl="0" marL="0" rtl="0" algn="l">
              <a:lnSpc>
                <a:spcPct val="100000"/>
              </a:lnSpc>
              <a:spcBef>
                <a:spcPts val="0"/>
              </a:spcBef>
              <a:spcAft>
                <a:spcPts val="0"/>
              </a:spcAft>
              <a:buNone/>
            </a:pPr>
            <a:r>
              <a:rPr lang="en" sz="1400"/>
              <a:t>- MCTest (Richardson et al., 2013) </a:t>
            </a:r>
            <a:endParaRPr sz="1400"/>
          </a:p>
          <a:p>
            <a:pPr indent="0" lvl="0" marL="0" rtl="0" algn="l">
              <a:lnSpc>
                <a:spcPct val="100000"/>
              </a:lnSpc>
              <a:spcBef>
                <a:spcPts val="0"/>
              </a:spcBef>
              <a:spcAft>
                <a:spcPts val="0"/>
              </a:spcAft>
              <a:buNone/>
            </a:pPr>
            <a:r>
              <a:rPr lang="en" sz="1400"/>
              <a:t>- MultiRC (Khashabi et al., 2018)</a:t>
            </a:r>
            <a:endParaRPr sz="1400"/>
          </a:p>
          <a:p>
            <a:pPr indent="0" lvl="0" marL="0" rtl="0" algn="l">
              <a:lnSpc>
                <a:spcPct val="100000"/>
              </a:lnSpc>
              <a:spcBef>
                <a:spcPts val="0"/>
              </a:spcBef>
              <a:spcAft>
                <a:spcPts val="0"/>
              </a:spcAft>
              <a:buNone/>
            </a:pPr>
            <a:r>
              <a:rPr lang="en" sz="1400"/>
              <a:t>- ROPES (Lin et al., 2019)</a:t>
            </a:r>
            <a:endParaRPr sz="1400"/>
          </a:p>
          <a:p>
            <a:pPr indent="0" lvl="0" marL="0" rtl="0" algn="l">
              <a:lnSpc>
                <a:spcPct val="100000"/>
              </a:lnSpc>
              <a:spcBef>
                <a:spcPts val="0"/>
              </a:spcBef>
              <a:spcAft>
                <a:spcPts val="0"/>
              </a:spcAft>
              <a:buNone/>
            </a:pPr>
            <a:r>
              <a:rPr lang="en" sz="1400"/>
              <a:t>- HotpotQA (Yang et al., 2018b)</a:t>
            </a:r>
            <a:endParaRPr sz="1400"/>
          </a:p>
          <a:p>
            <a:pPr indent="0" lvl="0" marL="0" rtl="0" algn="l">
              <a:lnSpc>
                <a:spcPct val="100000"/>
              </a:lnSpc>
              <a:spcBef>
                <a:spcPts val="0"/>
              </a:spcBef>
              <a:spcAft>
                <a:spcPts val="0"/>
              </a:spcAft>
              <a:buNone/>
            </a:pPr>
            <a:r>
              <a:rPr lang="en" sz="1400"/>
              <a:t>- QASC (Khot et al., 2019)</a:t>
            </a:r>
            <a:endParaRPr sz="1400"/>
          </a:p>
          <a:p>
            <a:pPr indent="0" lvl="0" marL="0" rtl="0" algn="l">
              <a:lnSpc>
                <a:spcPct val="100000"/>
              </a:lnSpc>
              <a:spcBef>
                <a:spcPts val="0"/>
              </a:spcBef>
              <a:spcAft>
                <a:spcPts val="0"/>
              </a:spcAft>
              <a:buNone/>
            </a:pPr>
            <a:r>
              <a:rPr lang="en" sz="1400"/>
              <a:t>- Quoref (Dasigi et al., 2019) </a:t>
            </a:r>
            <a:endParaRPr sz="1400"/>
          </a:p>
          <a:p>
            <a:pPr indent="0" lvl="0" marL="0" rtl="0" algn="l">
              <a:lnSpc>
                <a:spcPct val="100000"/>
              </a:lnSpc>
              <a:spcBef>
                <a:spcPts val="0"/>
              </a:spcBef>
              <a:spcAft>
                <a:spcPts val="0"/>
              </a:spcAft>
              <a:buNone/>
            </a:pPr>
            <a:r>
              <a:rPr lang="en" sz="1400"/>
              <a:t>- Winograd (Levesque et al., 2012)</a:t>
            </a:r>
            <a:endParaRPr sz="1400"/>
          </a:p>
          <a:p>
            <a:pPr indent="0" lvl="0" marL="0" rtl="0" algn="l">
              <a:lnSpc>
                <a:spcPct val="100000"/>
              </a:lnSpc>
              <a:spcBef>
                <a:spcPts val="0"/>
              </a:spcBef>
              <a:spcAft>
                <a:spcPts val="0"/>
              </a:spcAft>
              <a:buNone/>
            </a:pPr>
            <a:r>
              <a:rPr lang="en" sz="1400"/>
              <a:t>- DROP (Dua et al., 2019)</a:t>
            </a:r>
            <a:endParaRPr sz="1400"/>
          </a:p>
          <a:p>
            <a:pPr indent="0" lvl="0" marL="0" rtl="0" algn="l">
              <a:lnSpc>
                <a:spcPct val="100000"/>
              </a:lnSpc>
              <a:spcBef>
                <a:spcPts val="0"/>
              </a:spcBef>
              <a:spcAft>
                <a:spcPts val="0"/>
              </a:spcAft>
              <a:buNone/>
            </a:pPr>
            <a:r>
              <a:rPr lang="en" sz="1400"/>
              <a:t>- Cosmos QA (Huang et al., 2019)</a:t>
            </a:r>
            <a:endParaRPr sz="1400"/>
          </a:p>
          <a:p>
            <a:pPr indent="0" lvl="0" marL="0" rtl="0" algn="l">
              <a:lnSpc>
                <a:spcPct val="100000"/>
              </a:lnSpc>
              <a:spcBef>
                <a:spcPts val="0"/>
              </a:spcBef>
              <a:spcAft>
                <a:spcPts val="0"/>
              </a:spcAft>
              <a:buNone/>
            </a:pPr>
            <a:r>
              <a:rPr lang="en" sz="1400"/>
              <a:t>- SQuADRUn (Rajpurkar et al., 2018)</a:t>
            </a:r>
            <a:endParaRPr sz="1400"/>
          </a:p>
          <a:p>
            <a:pPr indent="0" lvl="0" marL="0" rtl="0" algn="l">
              <a:lnSpc>
                <a:spcPct val="100000"/>
              </a:lnSpc>
              <a:spcBef>
                <a:spcPts val="0"/>
              </a:spcBef>
              <a:spcAft>
                <a:spcPts val="0"/>
              </a:spcAft>
              <a:buNone/>
            </a:pPr>
            <a:r>
              <a:t/>
            </a:r>
            <a:endParaRPr sz="1400"/>
          </a:p>
        </p:txBody>
      </p:sp>
      <p:pic>
        <p:nvPicPr>
          <p:cNvPr id="199" name="Google Shape;199;p31"/>
          <p:cNvPicPr preferRelativeResize="0"/>
          <p:nvPr/>
        </p:nvPicPr>
        <p:blipFill>
          <a:blip r:embed="rId3">
            <a:alphaModFix/>
          </a:blip>
          <a:stretch>
            <a:fillRect/>
          </a:stretch>
        </p:blipFill>
        <p:spPr>
          <a:xfrm>
            <a:off x="5527375" y="1401550"/>
            <a:ext cx="3073974" cy="1989051"/>
          </a:xfrm>
          <a:prstGeom prst="rect">
            <a:avLst/>
          </a:prstGeom>
          <a:noFill/>
          <a:ln>
            <a:noFill/>
          </a:ln>
        </p:spPr>
      </p:pic>
      <p:sp>
        <p:nvSpPr>
          <p:cNvPr id="200" name="Google Shape;200;p31"/>
          <p:cNvSpPr txBox="1"/>
          <p:nvPr/>
        </p:nvSpPr>
        <p:spPr>
          <a:xfrm>
            <a:off x="6588175" y="3390600"/>
            <a:ext cx="24579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SQuADRUn (Rajpurkar et al., 2018)</a:t>
            </a:r>
            <a:endParaRPr sz="1100"/>
          </a:p>
        </p:txBody>
      </p:sp>
      <p:sp>
        <p:nvSpPr>
          <p:cNvPr id="201" name="Google Shape;201;p31"/>
          <p:cNvSpPr/>
          <p:nvPr/>
        </p:nvSpPr>
        <p:spPr>
          <a:xfrm>
            <a:off x="311700" y="4383675"/>
            <a:ext cx="3287400" cy="447600"/>
          </a:xfrm>
          <a:prstGeom prst="rect">
            <a:avLst/>
          </a:prstGeom>
          <a:noFill/>
          <a:ln cap="flat" cmpd="sng" w="9525">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02" name="Google Shape;202;p31"/>
          <p:cNvCxnSpPr/>
          <p:nvPr/>
        </p:nvCxnSpPr>
        <p:spPr>
          <a:xfrm>
            <a:off x="3599100" y="4607463"/>
            <a:ext cx="588900" cy="360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31"/>
          <p:cNvSpPr txBox="1"/>
          <p:nvPr/>
        </p:nvSpPr>
        <p:spPr>
          <a:xfrm>
            <a:off x="4092000" y="4399575"/>
            <a:ext cx="23949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U</a:t>
            </a:r>
            <a:r>
              <a:rPr lang="en"/>
              <a:t>nanswerable questions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Sense before Language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program has common sense if it automatically deduces for itself a sufficiently wide class of immediate consequences of anything it is told and what it already knows’. J. McCarthy, 1959</a:t>
            </a:r>
            <a:endParaRPr/>
          </a:p>
          <a:p>
            <a:pPr indent="0" lvl="0" marL="0" rtl="0" algn="l">
              <a:spcBef>
                <a:spcPts val="1600"/>
              </a:spcBef>
              <a:spcAft>
                <a:spcPts val="0"/>
              </a:spcAft>
              <a:buNone/>
            </a:pPr>
            <a:r>
              <a:rPr lang="en"/>
              <a:t>Example for Language Models:</a:t>
            </a:r>
            <a:endParaRPr/>
          </a:p>
          <a:p>
            <a:pPr indent="0" lvl="0" marL="0" rtl="0" algn="l">
              <a:spcBef>
                <a:spcPts val="1600"/>
              </a:spcBef>
              <a:spcAft>
                <a:spcPts val="0"/>
              </a:spcAft>
              <a:buNone/>
            </a:pPr>
            <a:r>
              <a:rPr lang="en"/>
              <a:t>‘The falling rock smashed the bottle because it was heavy’ </a:t>
            </a:r>
            <a:endParaRPr/>
          </a:p>
          <a:p>
            <a:pPr indent="0" lvl="0" marL="0" rtl="0" algn="l">
              <a:spcBef>
                <a:spcPts val="1600"/>
              </a:spcBef>
              <a:spcAft>
                <a:spcPts val="1600"/>
              </a:spcAft>
              <a:buNone/>
            </a:pPr>
            <a:r>
              <a:rPr lang="en"/>
              <a:t>‘The falling rock smashed the bottle because it was fragile’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difficult = useful? </a:t>
            </a:r>
            <a:endParaRPr/>
          </a:p>
        </p:txBody>
      </p:sp>
      <p:sp>
        <p:nvSpPr>
          <p:cNvPr id="209" name="Google Shape;20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Questions interesting for humans might not be a good test for comprehension</a:t>
            </a:r>
            <a:endParaRPr/>
          </a:p>
          <a:p>
            <a:pPr indent="-342900" lvl="0" marL="457200" rtl="0" algn="l">
              <a:spcBef>
                <a:spcPts val="0"/>
              </a:spcBef>
              <a:spcAft>
                <a:spcPts val="0"/>
              </a:spcAft>
              <a:buSzPts val="1800"/>
              <a:buChar char="-"/>
            </a:pPr>
            <a:r>
              <a:rPr lang="en"/>
              <a:t>Easy QA tasks do not indicate usefulness </a:t>
            </a:r>
            <a:endParaRPr/>
          </a:p>
          <a:p>
            <a:pPr indent="-342900" lvl="0" marL="457200" rtl="0" algn="l">
              <a:spcBef>
                <a:spcPts val="0"/>
              </a:spcBef>
              <a:spcAft>
                <a:spcPts val="0"/>
              </a:spcAft>
              <a:buSzPts val="1800"/>
              <a:buChar char="-"/>
            </a:pPr>
            <a:r>
              <a:rPr lang="en"/>
              <a:t>Harder QA helps… but doesn’t solve it all</a:t>
            </a:r>
            <a:endParaRPr/>
          </a:p>
          <a:p>
            <a:pPr indent="-342900" lvl="0" marL="457200" rtl="0" algn="l">
              <a:spcBef>
                <a:spcPts val="0"/>
              </a:spcBef>
              <a:spcAft>
                <a:spcPts val="0"/>
              </a:spcAft>
              <a:buSzPts val="1800"/>
              <a:buChar char="-"/>
            </a:pPr>
            <a:r>
              <a:rPr lang="en"/>
              <a:t>What really matters:</a:t>
            </a:r>
            <a:endParaRPr/>
          </a:p>
        </p:txBody>
      </p:sp>
      <p:sp>
        <p:nvSpPr>
          <p:cNvPr id="210" name="Google Shape;210;p32"/>
          <p:cNvSpPr txBox="1"/>
          <p:nvPr/>
        </p:nvSpPr>
        <p:spPr>
          <a:xfrm>
            <a:off x="1852200" y="3351575"/>
            <a:ext cx="54396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Answering useful questions for a given application</a:t>
            </a:r>
            <a:endParaRPr sz="1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the wrong thing</a:t>
            </a:r>
            <a:endParaRPr/>
          </a:p>
        </p:txBody>
      </p:sp>
      <p:pic>
        <p:nvPicPr>
          <p:cNvPr id="216" name="Google Shape;216;p33"/>
          <p:cNvPicPr preferRelativeResize="0"/>
          <p:nvPr/>
        </p:nvPicPr>
        <p:blipFill>
          <a:blip r:embed="rId3">
            <a:alphaModFix/>
          </a:blip>
          <a:stretch>
            <a:fillRect/>
          </a:stretch>
        </p:blipFill>
        <p:spPr>
          <a:xfrm>
            <a:off x="1146700" y="2039100"/>
            <a:ext cx="1116876" cy="1342925"/>
          </a:xfrm>
          <a:prstGeom prst="rect">
            <a:avLst/>
          </a:prstGeom>
          <a:noFill/>
          <a:ln>
            <a:noFill/>
          </a:ln>
        </p:spPr>
      </p:pic>
      <p:pic>
        <p:nvPicPr>
          <p:cNvPr id="217" name="Google Shape;217;p33"/>
          <p:cNvPicPr preferRelativeResize="0"/>
          <p:nvPr/>
        </p:nvPicPr>
        <p:blipFill>
          <a:blip r:embed="rId4">
            <a:alphaModFix/>
          </a:blip>
          <a:stretch>
            <a:fillRect/>
          </a:stretch>
        </p:blipFill>
        <p:spPr>
          <a:xfrm>
            <a:off x="4177426" y="1056850"/>
            <a:ext cx="3820975" cy="3820975"/>
          </a:xfrm>
          <a:prstGeom prst="rect">
            <a:avLst/>
          </a:prstGeom>
          <a:noFill/>
          <a:ln>
            <a:noFill/>
          </a:ln>
        </p:spPr>
      </p:pic>
      <p:sp>
        <p:nvSpPr>
          <p:cNvPr id="218" name="Google Shape;218;p33"/>
          <p:cNvSpPr txBox="1"/>
          <p:nvPr/>
        </p:nvSpPr>
        <p:spPr>
          <a:xfrm>
            <a:off x="563650" y="3460325"/>
            <a:ext cx="18633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Future professional sprinter</a:t>
            </a:r>
            <a:endParaRPr/>
          </a:p>
        </p:txBody>
      </p:sp>
      <p:sp>
        <p:nvSpPr>
          <p:cNvPr id="219" name="Google Shape;219;p33"/>
          <p:cNvSpPr/>
          <p:nvPr/>
        </p:nvSpPr>
        <p:spPr>
          <a:xfrm>
            <a:off x="4337125" y="1072550"/>
            <a:ext cx="814200" cy="1972800"/>
          </a:xfrm>
          <a:prstGeom prst="flowChartConnector">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33"/>
          <p:cNvCxnSpPr>
            <a:endCxn id="219" idx="0"/>
          </p:cNvCxnSpPr>
          <p:nvPr/>
        </p:nvCxnSpPr>
        <p:spPr>
          <a:xfrm flipH="1" rot="10800000">
            <a:off x="2082325" y="1072550"/>
            <a:ext cx="2661900" cy="1518900"/>
          </a:xfrm>
          <a:prstGeom prst="straightConnector1">
            <a:avLst/>
          </a:prstGeom>
          <a:noFill/>
          <a:ln cap="flat" cmpd="sng" w="19050">
            <a:solidFill>
              <a:srgbClr val="FF0000"/>
            </a:solidFill>
            <a:prstDash val="dash"/>
            <a:round/>
            <a:headEnd len="med" w="med" type="none"/>
            <a:tailEnd len="med" w="med" type="none"/>
          </a:ln>
        </p:spPr>
      </p:cxnSp>
      <p:cxnSp>
        <p:nvCxnSpPr>
          <p:cNvPr id="221" name="Google Shape;221;p33"/>
          <p:cNvCxnSpPr>
            <a:endCxn id="219" idx="4"/>
          </p:cNvCxnSpPr>
          <p:nvPr/>
        </p:nvCxnSpPr>
        <p:spPr>
          <a:xfrm>
            <a:off x="2058925" y="2708750"/>
            <a:ext cx="2685300" cy="336600"/>
          </a:xfrm>
          <a:prstGeom prst="straightConnector1">
            <a:avLst/>
          </a:prstGeom>
          <a:noFill/>
          <a:ln cap="flat" cmpd="sng" w="19050">
            <a:solidFill>
              <a:srgbClr val="FF0000"/>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Asking the right questions</a:t>
            </a:r>
            <a:endParaRPr/>
          </a:p>
        </p:txBody>
      </p:sp>
      <p:sp>
        <p:nvSpPr>
          <p:cNvPr id="227" name="Google Shape;227;p34"/>
          <p:cNvSpPr txBox="1"/>
          <p:nvPr>
            <p:ph idx="1" type="body"/>
          </p:nvPr>
        </p:nvSpPr>
        <p:spPr>
          <a:xfrm>
            <a:off x="311700" y="1152475"/>
            <a:ext cx="7864200" cy="23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Template of understanding (ToU)</a:t>
            </a:r>
            <a:endParaRPr/>
          </a:p>
          <a:p>
            <a:pPr indent="-342900" lvl="0" marL="457200" rtl="0" algn="l">
              <a:spcBef>
                <a:spcPts val="1600"/>
              </a:spcBef>
              <a:spcAft>
                <a:spcPts val="0"/>
              </a:spcAft>
              <a:buSzPts val="1800"/>
              <a:buChar char="-"/>
            </a:pPr>
            <a:r>
              <a:rPr lang="en"/>
              <a:t>Set of question templates that can be filled in with specific events and entities for any given passage</a:t>
            </a:r>
            <a:endParaRPr/>
          </a:p>
          <a:p>
            <a:pPr indent="-342900" lvl="0" marL="457200" rtl="0" algn="l">
              <a:spcBef>
                <a:spcPts val="0"/>
              </a:spcBef>
              <a:spcAft>
                <a:spcPts val="0"/>
              </a:spcAft>
              <a:buSzPts val="1800"/>
              <a:buChar char="-"/>
            </a:pPr>
            <a:r>
              <a:rPr lang="en"/>
              <a:t>The answers will constitute a floor of understanding for the passage</a:t>
            </a:r>
            <a:endParaRPr/>
          </a:p>
          <a:p>
            <a:pPr indent="0" lvl="0" marL="0" rtl="0" algn="l">
              <a:spcBef>
                <a:spcPts val="1600"/>
              </a:spcBef>
              <a:spcAft>
                <a:spcPts val="1600"/>
              </a:spcAft>
              <a:buNone/>
            </a:pPr>
            <a:r>
              <a:t/>
            </a:r>
            <a:endParaRPr/>
          </a:p>
        </p:txBody>
      </p:sp>
      <p:sp>
        <p:nvSpPr>
          <p:cNvPr id="228" name="Google Shape;228;p34"/>
          <p:cNvSpPr txBox="1"/>
          <p:nvPr/>
        </p:nvSpPr>
        <p:spPr>
          <a:xfrm>
            <a:off x="2575350" y="3538525"/>
            <a:ext cx="39933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How to do that and for what content? </a:t>
            </a:r>
            <a:endParaRPr sz="1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 for stories</a:t>
            </a:r>
            <a:endParaRPr/>
          </a:p>
        </p:txBody>
      </p:sp>
      <p:sp>
        <p:nvSpPr>
          <p:cNvPr id="234" name="Google Shape;23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Evaluating the </a:t>
            </a:r>
            <a:r>
              <a:rPr lang="en"/>
              <a:t>understanding</a:t>
            </a:r>
            <a:r>
              <a:rPr lang="en"/>
              <a:t> of a story with four questions:</a:t>
            </a:r>
            <a:endParaRPr/>
          </a:p>
          <a:p>
            <a:pPr indent="-342900" lvl="0" marL="457200" rtl="0" algn="l">
              <a:spcBef>
                <a:spcPts val="1600"/>
              </a:spcBef>
              <a:spcAft>
                <a:spcPts val="0"/>
              </a:spcAft>
              <a:buSzPts val="1800"/>
              <a:buChar char="-"/>
            </a:pPr>
            <a:r>
              <a:rPr b="1" lang="en"/>
              <a:t>Spatial</a:t>
            </a:r>
            <a:r>
              <a:rPr lang="en"/>
              <a:t>: Where is everything located and how is it positioned throughout the story?</a:t>
            </a:r>
            <a:endParaRPr/>
          </a:p>
          <a:p>
            <a:pPr indent="-342900" lvl="0" marL="457200" rtl="0" algn="l">
              <a:spcBef>
                <a:spcPts val="0"/>
              </a:spcBef>
              <a:spcAft>
                <a:spcPts val="0"/>
              </a:spcAft>
              <a:buSzPts val="1800"/>
              <a:buChar char="-"/>
            </a:pPr>
            <a:r>
              <a:rPr b="1" lang="en"/>
              <a:t>Temporal</a:t>
            </a:r>
            <a:r>
              <a:rPr lang="en"/>
              <a:t>: What events occur and when?</a:t>
            </a:r>
            <a:endParaRPr/>
          </a:p>
          <a:p>
            <a:pPr indent="-342900" lvl="0" marL="457200" rtl="0" algn="l">
              <a:spcBef>
                <a:spcPts val="0"/>
              </a:spcBef>
              <a:spcAft>
                <a:spcPts val="0"/>
              </a:spcAft>
              <a:buSzPts val="1800"/>
              <a:buChar char="-"/>
            </a:pPr>
            <a:r>
              <a:rPr b="1" lang="en"/>
              <a:t>Causal</a:t>
            </a:r>
            <a:r>
              <a:rPr lang="en"/>
              <a:t>: How do events lead mechanistically to other events?</a:t>
            </a:r>
            <a:endParaRPr/>
          </a:p>
          <a:p>
            <a:pPr indent="-342900" lvl="0" marL="457200" rtl="0" algn="l">
              <a:spcBef>
                <a:spcPts val="0"/>
              </a:spcBef>
              <a:spcAft>
                <a:spcPts val="0"/>
              </a:spcAft>
              <a:buSzPts val="1800"/>
              <a:buChar char="-"/>
            </a:pPr>
            <a:r>
              <a:rPr b="1" lang="en"/>
              <a:t>Motivational</a:t>
            </a:r>
            <a:r>
              <a:rPr lang="en"/>
              <a:t>: Why do the characters decide to take the actions they take?</a:t>
            </a:r>
            <a:endParaRPr/>
          </a:p>
        </p:txBody>
      </p:sp>
      <p:sp>
        <p:nvSpPr>
          <p:cNvPr id="235" name="Google Shape;235;p35"/>
          <p:cNvSpPr txBox="1"/>
          <p:nvPr/>
        </p:nvSpPr>
        <p:spPr>
          <a:xfrm>
            <a:off x="2217750" y="3921600"/>
            <a:ext cx="4708500" cy="6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Humans do the same in reading comprehension task (Zwaan et al., 1995) </a:t>
            </a:r>
            <a:endParaRPr sz="1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Annotating ToU answers</a:t>
            </a:r>
            <a:endParaRPr/>
          </a:p>
        </p:txBody>
      </p:sp>
      <p:pic>
        <p:nvPicPr>
          <p:cNvPr id="241" name="Google Shape;241;p36"/>
          <p:cNvPicPr preferRelativeResize="0"/>
          <p:nvPr/>
        </p:nvPicPr>
        <p:blipFill>
          <a:blip r:embed="rId3">
            <a:alphaModFix/>
          </a:blip>
          <a:stretch>
            <a:fillRect/>
          </a:stretch>
        </p:blipFill>
        <p:spPr>
          <a:xfrm>
            <a:off x="5514551" y="120775"/>
            <a:ext cx="3288749" cy="4883126"/>
          </a:xfrm>
          <a:prstGeom prst="rect">
            <a:avLst/>
          </a:prstGeom>
          <a:noFill/>
          <a:ln>
            <a:noFill/>
          </a:ln>
        </p:spPr>
      </p:pic>
      <p:sp>
        <p:nvSpPr>
          <p:cNvPr id="242" name="Google Shape;242;p36"/>
          <p:cNvSpPr txBox="1"/>
          <p:nvPr/>
        </p:nvSpPr>
        <p:spPr>
          <a:xfrm>
            <a:off x="703700" y="2456600"/>
            <a:ext cx="3838500" cy="7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Why did Rover come inside, rather than remaining where he was?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7"/>
          <p:cNvPicPr preferRelativeResize="0"/>
          <p:nvPr/>
        </p:nvPicPr>
        <p:blipFill>
          <a:blip r:embed="rId3">
            <a:alphaModFix/>
          </a:blip>
          <a:stretch>
            <a:fillRect/>
          </a:stretch>
        </p:blipFill>
        <p:spPr>
          <a:xfrm>
            <a:off x="152400" y="815700"/>
            <a:ext cx="8839198" cy="351210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t>
            </a:r>
            <a:endParaRPr/>
          </a:p>
        </p:txBody>
      </p:sp>
      <p:pic>
        <p:nvPicPr>
          <p:cNvPr id="253" name="Google Shape;253;p38"/>
          <p:cNvPicPr preferRelativeResize="0"/>
          <p:nvPr/>
        </p:nvPicPr>
        <p:blipFill>
          <a:blip r:embed="rId3">
            <a:alphaModFix/>
          </a:blip>
          <a:stretch>
            <a:fillRect/>
          </a:stretch>
        </p:blipFill>
        <p:spPr>
          <a:xfrm>
            <a:off x="5193550" y="661263"/>
            <a:ext cx="3563515" cy="3820977"/>
          </a:xfrm>
          <a:prstGeom prst="rect">
            <a:avLst/>
          </a:prstGeom>
          <a:noFill/>
          <a:ln>
            <a:noFill/>
          </a:ln>
        </p:spPr>
      </p:pic>
      <p:sp>
        <p:nvSpPr>
          <p:cNvPr id="254" name="Google Shape;254;p38"/>
          <p:cNvSpPr txBox="1"/>
          <p:nvPr>
            <p:ph idx="1" type="body"/>
          </p:nvPr>
        </p:nvSpPr>
        <p:spPr>
          <a:xfrm>
            <a:off x="311700" y="1152475"/>
            <a:ext cx="4959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t>
            </a:r>
            <a:r>
              <a:rPr lang="en"/>
              <a:t>wo narrative stories in the dev set of RACE (Lai et al., 2017)</a:t>
            </a:r>
            <a:endParaRPr/>
          </a:p>
          <a:p>
            <a:pPr indent="-342900" lvl="0" marL="457200" rtl="0" algn="l">
              <a:spcBef>
                <a:spcPts val="0"/>
              </a:spcBef>
              <a:spcAft>
                <a:spcPts val="0"/>
              </a:spcAft>
              <a:buSzPts val="1800"/>
              <a:buChar char="-"/>
            </a:pPr>
            <a:r>
              <a:rPr lang="en"/>
              <a:t>Questions given in “variant groups”</a:t>
            </a:r>
            <a:endParaRPr/>
          </a:p>
          <a:p>
            <a:pPr indent="-342900" lvl="0" marL="457200" rtl="0" algn="l">
              <a:spcBef>
                <a:spcPts val="0"/>
              </a:spcBef>
              <a:spcAft>
                <a:spcPts val="0"/>
              </a:spcAft>
              <a:buSzPts val="1800"/>
              <a:buChar char="-"/>
            </a:pPr>
            <a:r>
              <a:rPr lang="en"/>
              <a:t>Accuracy:</a:t>
            </a:r>
            <a:endParaRPr/>
          </a:p>
          <a:p>
            <a:pPr indent="-317500" lvl="1" marL="914400" rtl="0" algn="l">
              <a:spcBef>
                <a:spcPts val="0"/>
              </a:spcBef>
              <a:spcAft>
                <a:spcPts val="0"/>
              </a:spcAft>
              <a:buSzPts val="1400"/>
              <a:buChar char="-"/>
            </a:pPr>
            <a:r>
              <a:rPr lang="en"/>
              <a:t>counting each question independently</a:t>
            </a:r>
            <a:endParaRPr/>
          </a:p>
          <a:p>
            <a:pPr indent="-317500" lvl="1" marL="914400" rtl="0" algn="l">
              <a:spcBef>
                <a:spcPts val="0"/>
              </a:spcBef>
              <a:spcAft>
                <a:spcPts val="0"/>
              </a:spcAft>
              <a:buSzPts val="1400"/>
              <a:buChar char="-"/>
            </a:pPr>
            <a:r>
              <a:rPr lang="en"/>
              <a:t>counting each variant group as one unit.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conclusions </a:t>
            </a:r>
            <a:endParaRPr/>
          </a:p>
        </p:txBody>
      </p:sp>
      <p:pic>
        <p:nvPicPr>
          <p:cNvPr id="260" name="Google Shape;260;p39"/>
          <p:cNvPicPr preferRelativeResize="0"/>
          <p:nvPr/>
        </p:nvPicPr>
        <p:blipFill>
          <a:blip r:embed="rId3">
            <a:alphaModFix/>
          </a:blip>
          <a:stretch>
            <a:fillRect/>
          </a:stretch>
        </p:blipFill>
        <p:spPr>
          <a:xfrm>
            <a:off x="4840285" y="338450"/>
            <a:ext cx="3992025" cy="2463599"/>
          </a:xfrm>
          <a:prstGeom prst="rect">
            <a:avLst/>
          </a:prstGeom>
          <a:noFill/>
          <a:ln>
            <a:noFill/>
          </a:ln>
        </p:spPr>
      </p:pic>
      <p:sp>
        <p:nvSpPr>
          <p:cNvPr id="261" name="Google Shape;261;p39"/>
          <p:cNvSpPr txBox="1"/>
          <p:nvPr>
            <p:ph idx="1" type="body"/>
          </p:nvPr>
        </p:nvSpPr>
        <p:spPr>
          <a:xfrm>
            <a:off x="311700" y="1152475"/>
            <a:ext cx="449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XLNet is not learning the ToU’s crucial elements of world understanding (similar for other LMs).</a:t>
            </a:r>
            <a:endParaRPr/>
          </a:p>
          <a:p>
            <a:pPr indent="0" lvl="0" marL="0" rtl="0" algn="l">
              <a:spcBef>
                <a:spcPts val="1600"/>
              </a:spcBef>
              <a:spcAft>
                <a:spcPts val="0"/>
              </a:spcAft>
              <a:buNone/>
            </a:pPr>
            <a:r>
              <a:rPr lang="en"/>
              <a:t>- Evaluating open-end question is hard</a:t>
            </a:r>
            <a:endParaRPr/>
          </a:p>
          <a:p>
            <a:pPr indent="0" lvl="0" marL="0" rtl="0" algn="l">
              <a:spcBef>
                <a:spcPts val="1600"/>
              </a:spcBef>
              <a:spcAft>
                <a:spcPts val="0"/>
              </a:spcAft>
              <a:buNone/>
            </a:pPr>
            <a:r>
              <a:rPr lang="en"/>
              <a:t>- Mult. choice question is an option, but suboptimal</a:t>
            </a:r>
            <a:endParaRPr/>
          </a:p>
          <a:p>
            <a:pPr indent="0" lvl="0" marL="0" rtl="0" algn="l">
              <a:spcBef>
                <a:spcPts val="1600"/>
              </a:spcBef>
              <a:spcAft>
                <a:spcPts val="1600"/>
              </a:spcAft>
              <a:buNone/>
            </a:pPr>
            <a:r>
              <a:rPr lang="en"/>
              <a:t>- </a:t>
            </a:r>
            <a:r>
              <a:rPr lang="en">
                <a:solidFill>
                  <a:srgbClr val="FF0000"/>
                </a:solidFill>
              </a:rPr>
              <a:t>The problem is far from solved… </a:t>
            </a:r>
            <a:endParaRPr>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the current LM fail? </a:t>
            </a:r>
            <a:endParaRPr/>
          </a:p>
        </p:txBody>
      </p:sp>
      <p:sp>
        <p:nvSpPr>
          <p:cNvPr id="267" name="Google Shape;26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super-parots (BERT, GPTs, and XLNet)</a:t>
            </a:r>
            <a:endParaRPr/>
          </a:p>
          <a:p>
            <a:pPr indent="-342900" lvl="0" marL="457200" rtl="0" algn="l">
              <a:spcBef>
                <a:spcPts val="0"/>
              </a:spcBef>
              <a:spcAft>
                <a:spcPts val="0"/>
              </a:spcAft>
              <a:buSzPts val="1800"/>
              <a:buChar char="-"/>
            </a:pPr>
            <a:r>
              <a:rPr lang="en"/>
              <a:t>“</a:t>
            </a:r>
            <a:r>
              <a:rPr lang="en">
                <a:solidFill>
                  <a:srgbClr val="FF0000"/>
                </a:solidFill>
              </a:rPr>
              <a:t>Based on all the documents I’ve seen, what would a human likely say next?</a:t>
            </a:r>
            <a:r>
              <a:rPr lang="en"/>
              <a:t>”</a:t>
            </a:r>
            <a:endParaRPr/>
          </a:p>
          <a:p>
            <a:pPr indent="-342900" lvl="0" marL="457200" rtl="0" algn="l">
              <a:spcBef>
                <a:spcPts val="1600"/>
              </a:spcBef>
              <a:spcAft>
                <a:spcPts val="0"/>
              </a:spcAft>
              <a:buSzPts val="1800"/>
              <a:buChar char="-"/>
            </a:pPr>
            <a:r>
              <a:rPr lang="en"/>
              <a:t>The problem:</a:t>
            </a:r>
            <a:endParaRPr/>
          </a:p>
          <a:p>
            <a:pPr indent="-317500" lvl="1" marL="914400" rtl="0" algn="l">
              <a:spcBef>
                <a:spcPts val="1600"/>
              </a:spcBef>
              <a:spcAft>
                <a:spcPts val="0"/>
              </a:spcAft>
              <a:buSzPts val="1400"/>
              <a:buChar char="-"/>
            </a:pPr>
            <a:r>
              <a:rPr lang="en"/>
              <a:t>Training on documents written by humans for humans</a:t>
            </a:r>
            <a:endParaRPr/>
          </a:p>
          <a:p>
            <a:pPr indent="-317500" lvl="1" marL="914400" rtl="0" algn="l">
              <a:spcBef>
                <a:spcPts val="1600"/>
              </a:spcBef>
              <a:spcAft>
                <a:spcPts val="0"/>
              </a:spcAft>
              <a:buSzPts val="1400"/>
              <a:buChar char="-"/>
            </a:pPr>
            <a:r>
              <a:rPr lang="en"/>
              <a:t>Machines do not share our world knowledge</a:t>
            </a:r>
            <a:endParaRPr/>
          </a:p>
          <a:p>
            <a:pPr indent="-317500" lvl="1" marL="914400" rtl="0" algn="l">
              <a:spcBef>
                <a:spcPts val="1600"/>
              </a:spcBef>
              <a:spcAft>
                <a:spcPts val="0"/>
              </a:spcAft>
              <a:buSzPts val="1400"/>
              <a:buChar char="-"/>
            </a:pPr>
            <a:r>
              <a:rPr lang="en"/>
              <a:t>String probability guessers</a:t>
            </a:r>
            <a:endParaRPr sz="1800"/>
          </a:p>
          <a:p>
            <a:pPr indent="-317500" lvl="1" marL="914400" rtl="0" algn="l">
              <a:spcBef>
                <a:spcPts val="1600"/>
              </a:spcBef>
              <a:spcAft>
                <a:spcPts val="1600"/>
              </a:spcAft>
              <a:buSzPts val="1400"/>
              <a:buChar char="-"/>
            </a:pPr>
            <a:r>
              <a:rPr lang="en"/>
              <a:t>Great for Machine Translation… but we can aim higher!</a:t>
            </a:r>
            <a:endParaRPr/>
          </a:p>
        </p:txBody>
      </p:sp>
      <p:pic>
        <p:nvPicPr>
          <p:cNvPr id="268" name="Google Shape;268;p40"/>
          <p:cNvPicPr preferRelativeResize="0"/>
          <p:nvPr/>
        </p:nvPicPr>
        <p:blipFill>
          <a:blip r:embed="rId3">
            <a:alphaModFix/>
          </a:blip>
          <a:stretch>
            <a:fillRect/>
          </a:stretch>
        </p:blipFill>
        <p:spPr>
          <a:xfrm>
            <a:off x="6546599" y="2194300"/>
            <a:ext cx="1405926" cy="2098349"/>
          </a:xfrm>
          <a:prstGeom prst="rect">
            <a:avLst/>
          </a:prstGeom>
          <a:noFill/>
          <a:ln>
            <a:noFill/>
          </a:ln>
        </p:spPr>
      </p:pic>
      <p:sp>
        <p:nvSpPr>
          <p:cNvPr id="269" name="Google Shape;269;p40"/>
          <p:cNvSpPr/>
          <p:nvPr/>
        </p:nvSpPr>
        <p:spPr>
          <a:xfrm>
            <a:off x="2652225" y="3012725"/>
            <a:ext cx="2182200" cy="2640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Mental model</a:t>
            </a:r>
            <a:endParaRPr/>
          </a:p>
        </p:txBody>
      </p:sp>
      <p:sp>
        <p:nvSpPr>
          <p:cNvPr id="275" name="Google Shape;275;p41"/>
          <p:cNvSpPr txBox="1"/>
          <p:nvPr>
            <p:ph idx="1" type="body"/>
          </p:nvPr>
        </p:nvSpPr>
        <p:spPr>
          <a:xfrm>
            <a:off x="311700" y="1152475"/>
            <a:ext cx="24441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Kindergarten</a:t>
            </a:r>
            <a:r>
              <a:rPr lang="en"/>
              <a:t> story:</a:t>
            </a:r>
            <a:endParaRPr/>
          </a:p>
        </p:txBody>
      </p:sp>
      <p:pic>
        <p:nvPicPr>
          <p:cNvPr id="276" name="Google Shape;276;p41"/>
          <p:cNvPicPr preferRelativeResize="0"/>
          <p:nvPr/>
        </p:nvPicPr>
        <p:blipFill>
          <a:blip r:embed="rId3">
            <a:alphaModFix/>
          </a:blip>
          <a:stretch>
            <a:fillRect/>
          </a:stretch>
        </p:blipFill>
        <p:spPr>
          <a:xfrm>
            <a:off x="86125" y="1592950"/>
            <a:ext cx="7609549" cy="1516975"/>
          </a:xfrm>
          <a:prstGeom prst="rect">
            <a:avLst/>
          </a:prstGeom>
          <a:noFill/>
          <a:ln>
            <a:noFill/>
          </a:ln>
        </p:spPr>
      </p:pic>
      <p:pic>
        <p:nvPicPr>
          <p:cNvPr id="277" name="Google Shape;277;p41"/>
          <p:cNvPicPr preferRelativeResize="0"/>
          <p:nvPr/>
        </p:nvPicPr>
        <p:blipFill>
          <a:blip r:embed="rId4">
            <a:alphaModFix/>
          </a:blip>
          <a:stretch>
            <a:fillRect/>
          </a:stretch>
        </p:blipFill>
        <p:spPr>
          <a:xfrm>
            <a:off x="693724" y="3191263"/>
            <a:ext cx="3883934" cy="1828800"/>
          </a:xfrm>
          <a:prstGeom prst="rect">
            <a:avLst/>
          </a:prstGeom>
          <a:noFill/>
          <a:ln>
            <a:noFill/>
          </a:ln>
        </p:spPr>
      </p:pic>
      <p:pic>
        <p:nvPicPr>
          <p:cNvPr id="278" name="Google Shape;278;p41"/>
          <p:cNvPicPr preferRelativeResize="0"/>
          <p:nvPr/>
        </p:nvPicPr>
        <p:blipFill>
          <a:blip r:embed="rId5">
            <a:alphaModFix/>
          </a:blip>
          <a:stretch>
            <a:fillRect/>
          </a:stretch>
        </p:blipFill>
        <p:spPr>
          <a:xfrm>
            <a:off x="4653782" y="3191263"/>
            <a:ext cx="3913634" cy="1828800"/>
          </a:xfrm>
          <a:prstGeom prst="rect">
            <a:avLst/>
          </a:prstGeom>
          <a:noFill/>
          <a:ln>
            <a:noFill/>
          </a:ln>
        </p:spPr>
      </p:pic>
      <p:sp>
        <p:nvSpPr>
          <p:cNvPr id="279" name="Google Shape;279;p41"/>
          <p:cNvSpPr txBox="1"/>
          <p:nvPr/>
        </p:nvSpPr>
        <p:spPr>
          <a:xfrm>
            <a:off x="4902300" y="892675"/>
            <a:ext cx="3930000" cy="7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How can we achieve a shared mental model with a machine? </a:t>
            </a:r>
            <a:endParaRPr sz="1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Sense before Language</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program has common sense if it automatically deduces for itself a sufficiently wide class of immediate consequences of anything it is told and what it already knows’. J. McCarthy, 1959</a:t>
            </a:r>
            <a:endParaRPr/>
          </a:p>
          <a:p>
            <a:pPr indent="0" lvl="0" marL="0" rtl="0" algn="l">
              <a:spcBef>
                <a:spcPts val="1600"/>
              </a:spcBef>
              <a:spcAft>
                <a:spcPts val="0"/>
              </a:spcAft>
              <a:buNone/>
            </a:pPr>
            <a:r>
              <a:rPr lang="en"/>
              <a:t>Example for Language Models:</a:t>
            </a:r>
            <a:endParaRPr/>
          </a:p>
          <a:p>
            <a:pPr indent="0" lvl="0" marL="0" rtl="0" algn="l">
              <a:spcBef>
                <a:spcPts val="1600"/>
              </a:spcBef>
              <a:spcAft>
                <a:spcPts val="0"/>
              </a:spcAft>
              <a:buNone/>
            </a:pPr>
            <a:r>
              <a:rPr lang="en"/>
              <a:t>‘The falling </a:t>
            </a:r>
            <a:r>
              <a:rPr lang="en">
                <a:solidFill>
                  <a:srgbClr val="FF0000"/>
                </a:solidFill>
              </a:rPr>
              <a:t>rock</a:t>
            </a:r>
            <a:r>
              <a:rPr lang="en"/>
              <a:t> smashed the bottle because </a:t>
            </a:r>
            <a:r>
              <a:rPr lang="en">
                <a:solidFill>
                  <a:srgbClr val="FF0000"/>
                </a:solidFill>
              </a:rPr>
              <a:t>it</a:t>
            </a:r>
            <a:r>
              <a:rPr lang="en"/>
              <a:t> was heavy’ </a:t>
            </a:r>
            <a:endParaRPr/>
          </a:p>
          <a:p>
            <a:pPr indent="0" lvl="0" marL="0" rtl="0" algn="l">
              <a:spcBef>
                <a:spcPts val="1600"/>
              </a:spcBef>
              <a:spcAft>
                <a:spcPts val="1600"/>
              </a:spcAft>
              <a:buNone/>
            </a:pPr>
            <a:r>
              <a:rPr lang="en"/>
              <a:t>‘The falling rock smashed the </a:t>
            </a:r>
            <a:r>
              <a:rPr lang="en">
                <a:solidFill>
                  <a:srgbClr val="FF0000"/>
                </a:solidFill>
              </a:rPr>
              <a:t>bottle</a:t>
            </a:r>
            <a:r>
              <a:rPr lang="en"/>
              <a:t> because </a:t>
            </a:r>
            <a:r>
              <a:rPr lang="en">
                <a:solidFill>
                  <a:srgbClr val="FF0000"/>
                </a:solidFill>
              </a:rPr>
              <a:t>it</a:t>
            </a:r>
            <a:r>
              <a:rPr lang="en"/>
              <a:t> was fragile’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311700" y="445025"/>
            <a:ext cx="456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2: ATOMIC - An Atlas of Machine Commonsense for If-Then Reasoning</a:t>
            </a:r>
            <a:endParaRPr/>
          </a:p>
        </p:txBody>
      </p:sp>
      <p:sp>
        <p:nvSpPr>
          <p:cNvPr id="285" name="Google Shape;285;p42"/>
          <p:cNvSpPr txBox="1"/>
          <p:nvPr>
            <p:ph idx="1" type="body"/>
          </p:nvPr>
        </p:nvSpPr>
        <p:spPr>
          <a:xfrm>
            <a:off x="83100" y="2387775"/>
            <a:ext cx="4565700" cy="218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a:t>
            </a:r>
            <a:r>
              <a:rPr lang="en"/>
              <a:t>nferential knowledge is crucial for automated commonsense reasoning</a:t>
            </a:r>
            <a:endParaRPr/>
          </a:p>
          <a:p>
            <a:pPr indent="-342900" lvl="0" marL="457200" rtl="0" algn="l">
              <a:spcBef>
                <a:spcPts val="0"/>
              </a:spcBef>
              <a:spcAft>
                <a:spcPts val="0"/>
              </a:spcAft>
              <a:buSzPts val="1800"/>
              <a:buChar char="-"/>
            </a:pPr>
            <a:r>
              <a:rPr lang="en"/>
              <a:t>Trivial to humans, but not to AI</a:t>
            </a:r>
            <a:endParaRPr/>
          </a:p>
        </p:txBody>
      </p:sp>
      <p:pic>
        <p:nvPicPr>
          <p:cNvPr id="286" name="Google Shape;286;p42"/>
          <p:cNvPicPr preferRelativeResize="0"/>
          <p:nvPr/>
        </p:nvPicPr>
        <p:blipFill>
          <a:blip r:embed="rId3">
            <a:alphaModFix/>
          </a:blip>
          <a:stretch>
            <a:fillRect/>
          </a:stretch>
        </p:blipFill>
        <p:spPr>
          <a:xfrm>
            <a:off x="4789732" y="0"/>
            <a:ext cx="4199185"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3"/>
          <p:cNvPicPr preferRelativeResize="0"/>
          <p:nvPr/>
        </p:nvPicPr>
        <p:blipFill>
          <a:blip r:embed="rId3">
            <a:alphaModFix/>
          </a:blip>
          <a:stretch>
            <a:fillRect/>
          </a:stretch>
        </p:blipFill>
        <p:spPr>
          <a:xfrm>
            <a:off x="1040337" y="216600"/>
            <a:ext cx="7063326" cy="46220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Compiling Base Events</a:t>
            </a:r>
            <a:endParaRPr/>
          </a:p>
        </p:txBody>
      </p:sp>
      <p:sp>
        <p:nvSpPr>
          <p:cNvPr id="297" name="Google Shape;297;p44"/>
          <p:cNvSpPr txBox="1"/>
          <p:nvPr>
            <p:ph idx="1" type="body"/>
          </p:nvPr>
        </p:nvSpPr>
        <p:spPr>
          <a:xfrm>
            <a:off x="311700" y="1152475"/>
            <a:ext cx="455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a:t>
            </a:r>
            <a:r>
              <a:rPr lang="en" sz="1600"/>
              <a:t>rowdsourcing framework.</a:t>
            </a:r>
            <a:endParaRPr sz="1600"/>
          </a:p>
          <a:p>
            <a:pPr indent="0" lvl="0" marL="0" rtl="0" algn="l">
              <a:spcBef>
                <a:spcPts val="1600"/>
              </a:spcBef>
              <a:spcAft>
                <a:spcPts val="0"/>
              </a:spcAft>
              <a:buNone/>
            </a:pPr>
            <a:r>
              <a:rPr lang="en" sz="1600"/>
              <a:t>24K common event phrases from a variety of corpora (stories, books, Google Ngrams, and Wiktionary idiom).</a:t>
            </a:r>
            <a:endParaRPr sz="1600"/>
          </a:p>
          <a:p>
            <a:pPr indent="0" lvl="0" marL="0" rtl="0" algn="l">
              <a:spcBef>
                <a:spcPts val="1600"/>
              </a:spcBef>
              <a:spcAft>
                <a:spcPts val="0"/>
              </a:spcAft>
              <a:buNone/>
            </a:pPr>
            <a:r>
              <a:rPr lang="en" sz="1600"/>
              <a:t>877K textual descriptions of </a:t>
            </a:r>
            <a:r>
              <a:rPr i="1" lang="en" sz="1600"/>
              <a:t>if-then </a:t>
            </a:r>
            <a:r>
              <a:rPr lang="en" sz="1600"/>
              <a:t>knowledge</a:t>
            </a:r>
            <a:endParaRPr sz="1600"/>
          </a:p>
          <a:p>
            <a:pPr indent="0" lvl="0" marL="0" rtl="0" algn="l">
              <a:spcBef>
                <a:spcPts val="1600"/>
              </a:spcBef>
              <a:spcAft>
                <a:spcPts val="0"/>
              </a:spcAft>
              <a:buNone/>
            </a:pPr>
            <a:r>
              <a:rPr lang="en" sz="1600"/>
              <a:t>Event </a:t>
            </a:r>
            <a:r>
              <a:rPr lang="en" sz="1600"/>
              <a:t>definition</a:t>
            </a:r>
            <a:r>
              <a:rPr lang="en" sz="1600"/>
              <a:t>: verb phrases with a verb predicate and its arguments</a:t>
            </a:r>
            <a:endParaRPr sz="1600"/>
          </a:p>
          <a:p>
            <a:pPr indent="0" lvl="0" marL="0" rtl="0" algn="l">
              <a:spcBef>
                <a:spcPts val="1600"/>
              </a:spcBef>
              <a:spcAft>
                <a:spcPts val="0"/>
              </a:spcAft>
              <a:buNone/>
            </a:pPr>
            <a:r>
              <a:rPr lang="en" sz="1600"/>
              <a:t>Names replaced by token: “PersonX buys PersonY coffee”.</a:t>
            </a:r>
            <a:endParaRPr sz="1600"/>
          </a:p>
          <a:p>
            <a:pPr indent="0" lvl="0" marL="0" rtl="0" algn="l">
              <a:spcBef>
                <a:spcPts val="1600"/>
              </a:spcBef>
              <a:spcAft>
                <a:spcPts val="1600"/>
              </a:spcAft>
              <a:buNone/>
            </a:pPr>
            <a:r>
              <a:t/>
            </a:r>
            <a:endParaRPr sz="1600"/>
          </a:p>
        </p:txBody>
      </p:sp>
      <p:pic>
        <p:nvPicPr>
          <p:cNvPr id="298" name="Google Shape;298;p44"/>
          <p:cNvPicPr preferRelativeResize="0"/>
          <p:nvPr/>
        </p:nvPicPr>
        <p:blipFill>
          <a:blip r:embed="rId3">
            <a:alphaModFix/>
          </a:blip>
          <a:stretch>
            <a:fillRect/>
          </a:stretch>
        </p:blipFill>
        <p:spPr>
          <a:xfrm>
            <a:off x="5070902" y="0"/>
            <a:ext cx="4073096" cy="5143499"/>
          </a:xfrm>
          <a:prstGeom prst="rect">
            <a:avLst/>
          </a:prstGeom>
          <a:noFill/>
          <a:ln>
            <a:noFill/>
          </a:ln>
        </p:spPr>
      </p:pic>
      <p:sp>
        <p:nvSpPr>
          <p:cNvPr id="299" name="Google Shape;299;p44"/>
          <p:cNvSpPr txBox="1"/>
          <p:nvPr/>
        </p:nvSpPr>
        <p:spPr>
          <a:xfrm>
            <a:off x="6087750" y="405875"/>
            <a:ext cx="2039400" cy="298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PersonX drinks coffee</a:t>
            </a:r>
            <a:endParaRPr sz="1200"/>
          </a:p>
        </p:txBody>
      </p:sp>
      <p:sp>
        <p:nvSpPr>
          <p:cNvPr id="300" name="Google Shape;300;p44"/>
          <p:cNvSpPr txBox="1"/>
          <p:nvPr/>
        </p:nvSpPr>
        <p:spPr>
          <a:xfrm>
            <a:off x="6359950" y="1152475"/>
            <a:ext cx="17124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PersonX needed to brew coffee</a:t>
            </a:r>
            <a:endParaRPr sz="700"/>
          </a:p>
        </p:txBody>
      </p:sp>
      <p:sp>
        <p:nvSpPr>
          <p:cNvPr id="301" name="Google Shape;301;p44"/>
          <p:cNvSpPr txBox="1"/>
          <p:nvPr/>
        </p:nvSpPr>
        <p:spPr>
          <a:xfrm>
            <a:off x="6359950" y="1367500"/>
            <a:ext cx="17124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PersonX needed to buy coffee</a:t>
            </a:r>
            <a:endParaRPr sz="700"/>
          </a:p>
        </p:txBody>
      </p:sp>
      <p:sp>
        <p:nvSpPr>
          <p:cNvPr id="302" name="Google Shape;302;p44"/>
          <p:cNvSpPr txBox="1"/>
          <p:nvPr/>
        </p:nvSpPr>
        <p:spPr>
          <a:xfrm>
            <a:off x="6359950" y="2221350"/>
            <a:ext cx="17124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PersonX will attend to a zoom call</a:t>
            </a:r>
            <a:endParaRPr sz="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pic>
        <p:nvPicPr>
          <p:cNvPr id="308" name="Google Shape;308;p45"/>
          <p:cNvPicPr preferRelativeResize="0"/>
          <p:nvPr/>
        </p:nvPicPr>
        <p:blipFill>
          <a:blip r:embed="rId3">
            <a:alphaModFix/>
          </a:blip>
          <a:stretch>
            <a:fillRect/>
          </a:stretch>
        </p:blipFill>
        <p:spPr>
          <a:xfrm>
            <a:off x="387275" y="1896675"/>
            <a:ext cx="1144430" cy="269825"/>
          </a:xfrm>
          <a:prstGeom prst="rect">
            <a:avLst/>
          </a:prstGeom>
          <a:noFill/>
          <a:ln>
            <a:noFill/>
          </a:ln>
        </p:spPr>
      </p:pic>
      <p:sp>
        <p:nvSpPr>
          <p:cNvPr id="309" name="Google Shape;309;p45"/>
          <p:cNvSpPr txBox="1"/>
          <p:nvPr/>
        </p:nvSpPr>
        <p:spPr>
          <a:xfrm>
            <a:off x="258350" y="1291750"/>
            <a:ext cx="81339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an a model learn to perform </a:t>
            </a:r>
            <a:r>
              <a:rPr i="1" lang="en"/>
              <a:t>If-Then</a:t>
            </a:r>
            <a:r>
              <a:rPr lang="en"/>
              <a:t> commonsense inference given a previously unseen event?</a:t>
            </a:r>
            <a:endParaRPr/>
          </a:p>
        </p:txBody>
      </p:sp>
      <p:pic>
        <p:nvPicPr>
          <p:cNvPr id="310" name="Google Shape;310;p45"/>
          <p:cNvPicPr preferRelativeResize="0"/>
          <p:nvPr/>
        </p:nvPicPr>
        <p:blipFill rotWithShape="1">
          <a:blip r:embed="rId4">
            <a:alphaModFix/>
          </a:blip>
          <a:srcRect b="0" l="0" r="0" t="7697"/>
          <a:stretch/>
        </p:blipFill>
        <p:spPr>
          <a:xfrm>
            <a:off x="446225" y="2704850"/>
            <a:ext cx="3147247" cy="269825"/>
          </a:xfrm>
          <a:prstGeom prst="rect">
            <a:avLst/>
          </a:prstGeom>
          <a:noFill/>
          <a:ln>
            <a:noFill/>
          </a:ln>
        </p:spPr>
      </p:pic>
      <p:sp>
        <p:nvSpPr>
          <p:cNvPr id="311" name="Google Shape;311;p45"/>
          <p:cNvSpPr txBox="1"/>
          <p:nvPr/>
        </p:nvSpPr>
        <p:spPr>
          <a:xfrm>
            <a:off x="264600" y="2342900"/>
            <a:ext cx="11445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Encoder</a:t>
            </a:r>
            <a:endParaRPr>
              <a:solidFill>
                <a:srgbClr val="FF0000"/>
              </a:solidFill>
            </a:endParaRPr>
          </a:p>
        </p:txBody>
      </p:sp>
      <p:sp>
        <p:nvSpPr>
          <p:cNvPr id="312" name="Google Shape;312;p45"/>
          <p:cNvSpPr txBox="1"/>
          <p:nvPr/>
        </p:nvSpPr>
        <p:spPr>
          <a:xfrm>
            <a:off x="-50100" y="3585050"/>
            <a:ext cx="4595400" cy="92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300D </a:t>
            </a:r>
            <a:r>
              <a:rPr lang="en"/>
              <a:t>GloVe pretrained embeddings</a:t>
            </a:r>
            <a:endParaRPr/>
          </a:p>
          <a:p>
            <a:pPr indent="-317500" lvl="0" marL="457200" rtl="0" algn="l">
              <a:spcBef>
                <a:spcPts val="0"/>
              </a:spcBef>
              <a:spcAft>
                <a:spcPts val="0"/>
              </a:spcAft>
              <a:buSzPts val="1400"/>
              <a:buChar char="-"/>
            </a:pPr>
            <a:r>
              <a:rPr lang="en"/>
              <a:t>Augment these embeddings </a:t>
            </a:r>
            <a:r>
              <a:rPr lang="en"/>
              <a:t>with</a:t>
            </a:r>
            <a:r>
              <a:rPr lang="en"/>
              <a:t> 1024-dimensional ELMo pre-trained embeddings</a:t>
            </a:r>
            <a:endParaRPr/>
          </a:p>
          <a:p>
            <a:pPr indent="-317500" lvl="0" marL="457200" rtl="0" algn="l">
              <a:spcBef>
                <a:spcPts val="0"/>
              </a:spcBef>
              <a:spcAft>
                <a:spcPts val="0"/>
              </a:spcAft>
              <a:buSzPts val="1400"/>
              <a:buChar char="-"/>
            </a:pPr>
            <a:r>
              <a:rPr lang="en"/>
              <a:t>Bidirectional GRU to </a:t>
            </a:r>
            <a:endParaRPr/>
          </a:p>
          <a:p>
            <a:pPr indent="0" lvl="0" marL="0" rtl="0" algn="l">
              <a:spcBef>
                <a:spcPts val="0"/>
              </a:spcBef>
              <a:spcAft>
                <a:spcPts val="0"/>
              </a:spcAft>
              <a:buNone/>
            </a:pPr>
            <a:r>
              <a:t/>
            </a:r>
            <a:endParaRPr/>
          </a:p>
        </p:txBody>
      </p:sp>
      <p:pic>
        <p:nvPicPr>
          <p:cNvPr id="313" name="Google Shape;313;p45"/>
          <p:cNvPicPr preferRelativeResize="0"/>
          <p:nvPr/>
        </p:nvPicPr>
        <p:blipFill>
          <a:blip r:embed="rId5">
            <a:alphaModFix/>
          </a:blip>
          <a:stretch>
            <a:fillRect/>
          </a:stretch>
        </p:blipFill>
        <p:spPr>
          <a:xfrm>
            <a:off x="446225" y="3092163"/>
            <a:ext cx="1802550" cy="269825"/>
          </a:xfrm>
          <a:prstGeom prst="rect">
            <a:avLst/>
          </a:prstGeom>
          <a:noFill/>
          <a:ln>
            <a:noFill/>
          </a:ln>
        </p:spPr>
      </p:pic>
      <p:pic>
        <p:nvPicPr>
          <p:cNvPr id="314" name="Google Shape;314;p45"/>
          <p:cNvPicPr preferRelativeResize="0"/>
          <p:nvPr/>
        </p:nvPicPr>
        <p:blipFill>
          <a:blip r:embed="rId6">
            <a:alphaModFix/>
          </a:blip>
          <a:stretch>
            <a:fillRect/>
          </a:stretch>
        </p:blipFill>
        <p:spPr>
          <a:xfrm>
            <a:off x="2135675" y="4306450"/>
            <a:ext cx="441686" cy="234225"/>
          </a:xfrm>
          <a:prstGeom prst="rect">
            <a:avLst/>
          </a:prstGeom>
          <a:noFill/>
          <a:ln>
            <a:noFill/>
          </a:ln>
        </p:spPr>
      </p:pic>
      <p:sp>
        <p:nvSpPr>
          <p:cNvPr id="315" name="Google Shape;315;p45"/>
          <p:cNvSpPr txBox="1"/>
          <p:nvPr/>
        </p:nvSpPr>
        <p:spPr>
          <a:xfrm>
            <a:off x="5662250" y="2308650"/>
            <a:ext cx="11445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Decoder</a:t>
            </a:r>
            <a:endParaRPr>
              <a:solidFill>
                <a:srgbClr val="FF0000"/>
              </a:solidFill>
            </a:endParaRPr>
          </a:p>
        </p:txBody>
      </p:sp>
      <p:sp>
        <p:nvSpPr>
          <p:cNvPr id="316" name="Google Shape;316;p45"/>
          <p:cNvSpPr txBox="1"/>
          <p:nvPr/>
        </p:nvSpPr>
        <p:spPr>
          <a:xfrm>
            <a:off x="5141425" y="2629425"/>
            <a:ext cx="4119900" cy="9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a:t>
            </a:r>
            <a:r>
              <a:rPr lang="en"/>
              <a:t>idirectional GRU to </a:t>
            </a:r>
            <a:endParaRPr/>
          </a:p>
          <a:p>
            <a:pPr indent="0" lvl="0" marL="0" rtl="0" algn="l">
              <a:spcBef>
                <a:spcPts val="0"/>
              </a:spcBef>
              <a:spcAft>
                <a:spcPts val="0"/>
              </a:spcAft>
              <a:buNone/>
            </a:pPr>
            <a:r>
              <a:t/>
            </a:r>
            <a:endParaRPr/>
          </a:p>
        </p:txBody>
      </p:sp>
      <p:pic>
        <p:nvPicPr>
          <p:cNvPr id="317" name="Google Shape;317;p45"/>
          <p:cNvPicPr preferRelativeResize="0"/>
          <p:nvPr/>
        </p:nvPicPr>
        <p:blipFill>
          <a:blip r:embed="rId7">
            <a:alphaModFix/>
          </a:blip>
          <a:stretch>
            <a:fillRect/>
          </a:stretch>
        </p:blipFill>
        <p:spPr>
          <a:xfrm>
            <a:off x="6943100" y="2703057"/>
            <a:ext cx="441675" cy="273418"/>
          </a:xfrm>
          <a:prstGeom prst="rect">
            <a:avLst/>
          </a:prstGeom>
          <a:noFill/>
          <a:ln>
            <a:noFill/>
          </a:ln>
        </p:spPr>
      </p:pic>
      <p:pic>
        <p:nvPicPr>
          <p:cNvPr id="318" name="Google Shape;318;p45"/>
          <p:cNvPicPr preferRelativeResize="0"/>
          <p:nvPr/>
        </p:nvPicPr>
        <p:blipFill rotWithShape="1">
          <a:blip r:embed="rId8">
            <a:alphaModFix/>
          </a:blip>
          <a:srcRect b="0" l="0" r="4205" t="11119"/>
          <a:stretch/>
        </p:blipFill>
        <p:spPr>
          <a:xfrm>
            <a:off x="5262600" y="3070075"/>
            <a:ext cx="1692622" cy="273425"/>
          </a:xfrm>
          <a:prstGeom prst="rect">
            <a:avLst/>
          </a:prstGeom>
          <a:noFill/>
          <a:ln>
            <a:noFill/>
          </a:ln>
        </p:spPr>
      </p:pic>
      <p:pic>
        <p:nvPicPr>
          <p:cNvPr id="319" name="Google Shape;319;p45"/>
          <p:cNvPicPr preferRelativeResize="0"/>
          <p:nvPr/>
        </p:nvPicPr>
        <p:blipFill rotWithShape="1">
          <a:blip r:embed="rId9">
            <a:alphaModFix/>
          </a:blip>
          <a:srcRect b="0" l="0" r="0" t="7885"/>
          <a:stretch/>
        </p:blipFill>
        <p:spPr>
          <a:xfrm>
            <a:off x="5262600" y="3435700"/>
            <a:ext cx="1090876" cy="273425"/>
          </a:xfrm>
          <a:prstGeom prst="rect">
            <a:avLst/>
          </a:prstGeom>
          <a:noFill/>
          <a:ln>
            <a:noFill/>
          </a:ln>
        </p:spPr>
      </p:pic>
      <p:pic>
        <p:nvPicPr>
          <p:cNvPr id="320" name="Google Shape;320;p45"/>
          <p:cNvPicPr preferRelativeResize="0"/>
          <p:nvPr/>
        </p:nvPicPr>
        <p:blipFill rotWithShape="1">
          <a:blip r:embed="rId10">
            <a:alphaModFix/>
          </a:blip>
          <a:srcRect b="0" l="0" r="0" t="5598"/>
          <a:stretch/>
        </p:blipFill>
        <p:spPr>
          <a:xfrm>
            <a:off x="5303925" y="4524050"/>
            <a:ext cx="3587474" cy="258125"/>
          </a:xfrm>
          <a:prstGeom prst="rect">
            <a:avLst/>
          </a:prstGeom>
          <a:noFill/>
          <a:ln>
            <a:noFill/>
          </a:ln>
        </p:spPr>
      </p:pic>
      <p:pic>
        <p:nvPicPr>
          <p:cNvPr id="321" name="Google Shape;321;p45"/>
          <p:cNvPicPr preferRelativeResize="0"/>
          <p:nvPr/>
        </p:nvPicPr>
        <p:blipFill>
          <a:blip r:embed="rId11">
            <a:alphaModFix/>
          </a:blip>
          <a:stretch>
            <a:fillRect/>
          </a:stretch>
        </p:blipFill>
        <p:spPr>
          <a:xfrm>
            <a:off x="4677722" y="4559525"/>
            <a:ext cx="632802" cy="222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27" name="Google Shape;32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a:t>
            </a:r>
            <a:r>
              <a:rPr lang="en"/>
              <a:t>bility to reason about previously unseen events</a:t>
            </a:r>
            <a:endParaRPr/>
          </a:p>
        </p:txBody>
      </p:sp>
      <p:pic>
        <p:nvPicPr>
          <p:cNvPr id="328" name="Google Shape;328;p46"/>
          <p:cNvPicPr preferRelativeResize="0"/>
          <p:nvPr/>
        </p:nvPicPr>
        <p:blipFill>
          <a:blip r:embed="rId3">
            <a:alphaModFix/>
          </a:blip>
          <a:stretch>
            <a:fillRect/>
          </a:stretch>
        </p:blipFill>
        <p:spPr>
          <a:xfrm>
            <a:off x="338249" y="2027450"/>
            <a:ext cx="3918020" cy="2377440"/>
          </a:xfrm>
          <a:prstGeom prst="rect">
            <a:avLst/>
          </a:prstGeom>
          <a:noFill/>
          <a:ln>
            <a:noFill/>
          </a:ln>
        </p:spPr>
      </p:pic>
      <p:pic>
        <p:nvPicPr>
          <p:cNvPr id="329" name="Google Shape;329;p46"/>
          <p:cNvPicPr preferRelativeResize="0"/>
          <p:nvPr/>
        </p:nvPicPr>
        <p:blipFill>
          <a:blip r:embed="rId4">
            <a:alphaModFix/>
          </a:blip>
          <a:stretch>
            <a:fillRect/>
          </a:stretch>
        </p:blipFill>
        <p:spPr>
          <a:xfrm>
            <a:off x="4448275" y="2118376"/>
            <a:ext cx="4326941" cy="23774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35" name="Google Shape;335;p47"/>
          <p:cNvPicPr preferRelativeResize="0"/>
          <p:nvPr/>
        </p:nvPicPr>
        <p:blipFill>
          <a:blip r:embed="rId3">
            <a:alphaModFix/>
          </a:blip>
          <a:stretch>
            <a:fillRect/>
          </a:stretch>
        </p:blipFill>
        <p:spPr>
          <a:xfrm>
            <a:off x="609600" y="1093925"/>
            <a:ext cx="7856428" cy="2304274"/>
          </a:xfrm>
          <a:prstGeom prst="rect">
            <a:avLst/>
          </a:prstGeom>
          <a:noFill/>
          <a:ln>
            <a:noFill/>
          </a:ln>
        </p:spPr>
      </p:pic>
      <p:sp>
        <p:nvSpPr>
          <p:cNvPr id="336" name="Google Shape;336;p47"/>
          <p:cNvSpPr txBox="1"/>
          <p:nvPr/>
        </p:nvSpPr>
        <p:spPr>
          <a:xfrm>
            <a:off x="233400" y="3977025"/>
            <a:ext cx="8746200" cy="10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EVENT2(IN)VOLUNTARY: voluntary (e.g., xIntent, oWant) or involuntary (e.g., xReact, oEffect)</a:t>
            </a:r>
            <a:endParaRPr/>
          </a:p>
          <a:p>
            <a:pPr indent="0" lvl="0" marL="0" rtl="0" algn="l">
              <a:spcBef>
                <a:spcPts val="0"/>
              </a:spcBef>
              <a:spcAft>
                <a:spcPts val="0"/>
              </a:spcAft>
              <a:buNone/>
            </a:pPr>
            <a:r>
              <a:rPr lang="en"/>
              <a:t>EVENT2PERSONX/Y:</a:t>
            </a:r>
            <a:r>
              <a:rPr lang="en"/>
              <a:t> event’s agent (</a:t>
            </a:r>
            <a:r>
              <a:rPr lang="en"/>
              <a:t>PersonX) or event’s theme (others, or PersonY)</a:t>
            </a:r>
            <a:endParaRPr/>
          </a:p>
          <a:p>
            <a:pPr indent="0" lvl="0" marL="0" rtl="0" algn="l">
              <a:spcBef>
                <a:spcPts val="0"/>
              </a:spcBef>
              <a:spcAft>
                <a:spcPts val="0"/>
              </a:spcAft>
              <a:buNone/>
            </a:pPr>
            <a:r>
              <a:rPr lang="en"/>
              <a:t>EVENT2PRE/POST: causes (xNeed, xIntent) or effects (e.g., xWant, oEffect, xReact).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a:t>
            </a:r>
            <a:endParaRPr/>
          </a:p>
        </p:txBody>
      </p:sp>
      <p:sp>
        <p:nvSpPr>
          <p:cNvPr id="342" name="Google Shape;342;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“PersonX arrives the next day” </a:t>
            </a:r>
            <a:endParaRPr/>
          </a:p>
          <a:p>
            <a:pPr indent="0" lvl="0" marL="0" rtl="0" algn="l">
              <a:spcBef>
                <a:spcPts val="1600"/>
              </a:spcBef>
              <a:spcAft>
                <a:spcPts val="0"/>
              </a:spcAft>
              <a:buNone/>
            </a:pPr>
            <a:r>
              <a:rPr lang="en"/>
              <a:t>xIntents: “to go on vacation” </a:t>
            </a:r>
            <a:endParaRPr/>
          </a:p>
          <a:p>
            <a:pPr indent="0" lvl="0" marL="0" rtl="0" algn="l">
              <a:spcBef>
                <a:spcPts val="0"/>
              </a:spcBef>
              <a:spcAft>
                <a:spcPts val="0"/>
              </a:spcAft>
              <a:buNone/>
            </a:pPr>
            <a:r>
              <a:rPr lang="en"/>
              <a:t>xIntents:</a:t>
            </a:r>
            <a:r>
              <a:rPr lang="en"/>
              <a:t> “to attend a reunion”</a:t>
            </a:r>
            <a:endParaRPr/>
          </a:p>
          <a:p>
            <a:pPr indent="0" lvl="0" marL="0" rtl="0" algn="l">
              <a:spcBef>
                <a:spcPts val="1600"/>
              </a:spcBef>
              <a:spcAft>
                <a:spcPts val="0"/>
              </a:spcAft>
              <a:buNone/>
            </a:pPr>
            <a:r>
              <a:rPr lang="en"/>
              <a:t>xEffects: “get time to relax” </a:t>
            </a:r>
            <a:endParaRPr/>
          </a:p>
          <a:p>
            <a:pPr indent="0" lvl="0" marL="0" rtl="0" algn="l">
              <a:spcBef>
                <a:spcPts val="0"/>
              </a:spcBef>
              <a:spcAft>
                <a:spcPts val="1600"/>
              </a:spcAft>
              <a:buNone/>
            </a:pPr>
            <a:r>
              <a:rPr lang="en"/>
              <a:t>xEffects: </a:t>
            </a:r>
            <a:r>
              <a:rPr lang="en"/>
              <a:t>“meet some friends.”   </a:t>
            </a:r>
            <a:endParaRPr/>
          </a:p>
        </p:txBody>
      </p:sp>
      <p:sp>
        <p:nvSpPr>
          <p:cNvPr id="343" name="Google Shape;343;p48"/>
          <p:cNvSpPr txBox="1"/>
          <p:nvPr/>
        </p:nvSpPr>
        <p:spPr>
          <a:xfrm>
            <a:off x="3405525" y="1667500"/>
            <a:ext cx="4932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rPr>
              <a:t>✅</a:t>
            </a:r>
            <a:endParaRPr/>
          </a:p>
        </p:txBody>
      </p:sp>
      <p:sp>
        <p:nvSpPr>
          <p:cNvPr id="344" name="Google Shape;344;p48"/>
          <p:cNvSpPr txBox="1"/>
          <p:nvPr/>
        </p:nvSpPr>
        <p:spPr>
          <a:xfrm>
            <a:off x="3405525" y="2012100"/>
            <a:ext cx="4932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rPr>
              <a:t>✅</a:t>
            </a:r>
            <a:endParaRPr/>
          </a:p>
        </p:txBody>
      </p:sp>
      <p:sp>
        <p:nvSpPr>
          <p:cNvPr id="345" name="Google Shape;345;p48"/>
          <p:cNvSpPr txBox="1"/>
          <p:nvPr/>
        </p:nvSpPr>
        <p:spPr>
          <a:xfrm>
            <a:off x="3264600" y="2495988"/>
            <a:ext cx="4932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rPr>
              <a:t>✅</a:t>
            </a:r>
            <a:endParaRPr/>
          </a:p>
        </p:txBody>
      </p:sp>
      <p:sp>
        <p:nvSpPr>
          <p:cNvPr id="346" name="Google Shape;346;p48"/>
          <p:cNvSpPr txBox="1"/>
          <p:nvPr/>
        </p:nvSpPr>
        <p:spPr>
          <a:xfrm>
            <a:off x="3503125" y="2801325"/>
            <a:ext cx="4932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rPr>
              <a:t>✅</a:t>
            </a:r>
            <a:endParaRPr/>
          </a:p>
        </p:txBody>
      </p:sp>
      <p:sp>
        <p:nvSpPr>
          <p:cNvPr id="347" name="Google Shape;347;p48"/>
          <p:cNvSpPr txBox="1"/>
          <p:nvPr/>
        </p:nvSpPr>
        <p:spPr>
          <a:xfrm>
            <a:off x="4869500" y="1612725"/>
            <a:ext cx="3922500" cy="15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Problems: </a:t>
            </a:r>
            <a:endParaRPr sz="1800"/>
          </a:p>
          <a:p>
            <a:pPr indent="-342900" lvl="0" marL="457200" rtl="0" algn="l">
              <a:spcBef>
                <a:spcPts val="0"/>
              </a:spcBef>
              <a:spcAft>
                <a:spcPts val="0"/>
              </a:spcAft>
              <a:buSzPts val="1800"/>
              <a:buChar char="-"/>
            </a:pPr>
            <a:r>
              <a:rPr lang="en" sz="1800"/>
              <a:t>Association between intent and effect is context independent</a:t>
            </a:r>
            <a:endParaRPr sz="1800"/>
          </a:p>
          <a:p>
            <a:pPr indent="-342900" lvl="0" marL="457200" rtl="0" algn="l">
              <a:spcBef>
                <a:spcPts val="1000"/>
              </a:spcBef>
              <a:spcAft>
                <a:spcPts val="1000"/>
              </a:spcAft>
              <a:buSzPts val="1800"/>
              <a:buChar char="-"/>
            </a:pPr>
            <a:r>
              <a:rPr lang="en" sz="1800"/>
              <a:t>It’s person centric</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3: GLUCOSE: GeneraLized and COntextualized Story Explanation</a:t>
            </a:r>
            <a:endParaRPr/>
          </a:p>
        </p:txBody>
      </p:sp>
      <p:sp>
        <p:nvSpPr>
          <p:cNvPr id="353" name="Google Shape;353;p49"/>
          <p:cNvSpPr txBox="1"/>
          <p:nvPr>
            <p:ph idx="1" type="body"/>
          </p:nvPr>
        </p:nvSpPr>
        <p:spPr>
          <a:xfrm>
            <a:off x="311700" y="1581400"/>
            <a:ext cx="8520600" cy="298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t>
            </a:r>
            <a:r>
              <a:rPr lang="en"/>
              <a:t>arge-scale dataset of implicit commonsense causal knowledge </a:t>
            </a:r>
            <a:endParaRPr/>
          </a:p>
          <a:p>
            <a:pPr indent="-342900" lvl="0" marL="457200" rtl="0" algn="l">
              <a:spcBef>
                <a:spcPts val="0"/>
              </a:spcBef>
              <a:spcAft>
                <a:spcPts val="0"/>
              </a:spcAft>
              <a:buSzPts val="1800"/>
              <a:buChar char="-"/>
            </a:pPr>
            <a:r>
              <a:rPr lang="en"/>
              <a:t>Encoded as causal </a:t>
            </a:r>
            <a:r>
              <a:rPr lang="en"/>
              <a:t>mini theories</a:t>
            </a:r>
            <a:r>
              <a:rPr lang="en"/>
              <a:t> about the world, each grounded in a narrative context</a:t>
            </a:r>
            <a:endParaRPr/>
          </a:p>
        </p:txBody>
      </p:sp>
      <p:pic>
        <p:nvPicPr>
          <p:cNvPr id="354" name="Google Shape;354;p49"/>
          <p:cNvPicPr preferRelativeResize="0"/>
          <p:nvPr/>
        </p:nvPicPr>
        <p:blipFill>
          <a:blip r:embed="rId3">
            <a:alphaModFix/>
          </a:blip>
          <a:stretch>
            <a:fillRect/>
          </a:stretch>
        </p:blipFill>
        <p:spPr>
          <a:xfrm>
            <a:off x="4276375" y="2889600"/>
            <a:ext cx="3755126" cy="1394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50"/>
          <p:cNvPicPr preferRelativeResize="0"/>
          <p:nvPr/>
        </p:nvPicPr>
        <p:blipFill>
          <a:blip r:embed="rId3">
            <a:alphaModFix/>
          </a:blip>
          <a:stretch>
            <a:fillRect/>
          </a:stretch>
        </p:blipFill>
        <p:spPr>
          <a:xfrm>
            <a:off x="3706650" y="117425"/>
            <a:ext cx="5393274" cy="4936302"/>
          </a:xfrm>
          <a:prstGeom prst="rect">
            <a:avLst/>
          </a:prstGeom>
          <a:noFill/>
          <a:ln>
            <a:noFill/>
          </a:ln>
        </p:spPr>
      </p:pic>
      <p:sp>
        <p:nvSpPr>
          <p:cNvPr id="360" name="Google Shape;360;p50"/>
          <p:cNvSpPr txBox="1"/>
          <p:nvPr/>
        </p:nvSpPr>
        <p:spPr>
          <a:xfrm>
            <a:off x="195700" y="1080900"/>
            <a:ext cx="3000000" cy="8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D</a:t>
            </a:r>
            <a:r>
              <a:rPr lang="en" sz="1300"/>
              <a:t>imensions of causality: events and states happening </a:t>
            </a:r>
            <a:r>
              <a:rPr i="1" lang="en" sz="1300"/>
              <a:t>before</a:t>
            </a:r>
            <a:r>
              <a:rPr lang="en" sz="1300"/>
              <a:t> X and those occurring </a:t>
            </a:r>
            <a:r>
              <a:rPr i="1" lang="en" sz="1300"/>
              <a:t>after</a:t>
            </a:r>
            <a:r>
              <a:rPr lang="en" sz="1300"/>
              <a:t> X.</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Each category includes five dimensions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Explanations are stated both as a specific statement (grounded in a given context) and a corresponding general rule (applicable to other contexts)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Ex: </a:t>
            </a:r>
            <a:r>
              <a:rPr i="1" lang="en" sz="1300"/>
              <a:t>Gage was riding his bike. A car turned in front of him. Gage turned his bike sharply. He fell off of his bike. Gage skinned his knee</a:t>
            </a:r>
            <a:endParaRPr i="1" sz="1300"/>
          </a:p>
        </p:txBody>
      </p:sp>
      <p:sp>
        <p:nvSpPr>
          <p:cNvPr id="361" name="Google Shape;3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1"/>
          <p:cNvPicPr preferRelativeResize="0"/>
          <p:nvPr/>
        </p:nvPicPr>
        <p:blipFill>
          <a:blip r:embed="rId3">
            <a:alphaModFix/>
          </a:blip>
          <a:stretch>
            <a:fillRect/>
          </a:stretch>
        </p:blipFill>
        <p:spPr>
          <a:xfrm>
            <a:off x="2029950" y="1119700"/>
            <a:ext cx="6802352" cy="3556249"/>
          </a:xfrm>
          <a:prstGeom prst="rect">
            <a:avLst/>
          </a:prstGeom>
          <a:noFill/>
          <a:ln>
            <a:noFill/>
          </a:ln>
        </p:spPr>
      </p:pic>
      <p:sp>
        <p:nvSpPr>
          <p:cNvPr id="367" name="Google Shape;36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68" name="Google Shape;368;p51"/>
          <p:cNvSpPr txBox="1"/>
          <p:nvPr/>
        </p:nvSpPr>
        <p:spPr>
          <a:xfrm>
            <a:off x="0" y="1599775"/>
            <a:ext cx="2116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774M-parameter GPT-2</a:t>
            </a:r>
            <a:endParaRPr sz="1300"/>
          </a:p>
        </p:txBody>
      </p:sp>
      <p:sp>
        <p:nvSpPr>
          <p:cNvPr id="369" name="Google Shape;369;p51"/>
          <p:cNvSpPr txBox="1"/>
          <p:nvPr/>
        </p:nvSpPr>
        <p:spPr>
          <a:xfrm>
            <a:off x="57775" y="2537500"/>
            <a:ext cx="16977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770M-parameter T5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a:t>
            </a:r>
            <a:r>
              <a:rPr lang="en"/>
              <a:t> Language</a:t>
            </a:r>
            <a:endParaRPr/>
          </a:p>
        </p:txBody>
      </p:sp>
      <p:sp>
        <p:nvSpPr>
          <p:cNvPr id="73" name="Google Shape;73;p16"/>
          <p:cNvSpPr txBox="1"/>
          <p:nvPr>
            <p:ph idx="1" type="body"/>
          </p:nvPr>
        </p:nvSpPr>
        <p:spPr>
          <a:xfrm>
            <a:off x="311700" y="1152475"/>
            <a:ext cx="8520600" cy="22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i="1" lang="en"/>
              <a:t>The falling </a:t>
            </a:r>
            <a:r>
              <a:rPr i="1" lang="en"/>
              <a:t>rock</a:t>
            </a:r>
            <a:r>
              <a:rPr i="1" lang="en"/>
              <a:t> smashed the bottle</a:t>
            </a:r>
            <a:r>
              <a:rPr lang="en"/>
              <a:t>’</a:t>
            </a:r>
            <a:endParaRPr/>
          </a:p>
          <a:p>
            <a:pPr indent="0" lvl="0" marL="0" rtl="0" algn="l">
              <a:spcBef>
                <a:spcPts val="1600"/>
              </a:spcBef>
              <a:spcAft>
                <a:spcPts val="0"/>
              </a:spcAft>
              <a:buNone/>
            </a:pPr>
            <a:r>
              <a:rPr lang="en"/>
              <a:t>We will need to know:</a:t>
            </a:r>
            <a:endParaRPr/>
          </a:p>
          <a:p>
            <a:pPr indent="-342900" lvl="0" marL="457200" rtl="0" algn="l">
              <a:spcBef>
                <a:spcPts val="1600"/>
              </a:spcBef>
              <a:spcAft>
                <a:spcPts val="0"/>
              </a:spcAft>
              <a:buSzPts val="1800"/>
              <a:buChar char="-"/>
            </a:pPr>
            <a:r>
              <a:rPr lang="en"/>
              <a:t>What a rock is (object properties)</a:t>
            </a:r>
            <a:endParaRPr/>
          </a:p>
          <a:p>
            <a:pPr indent="-342900" lvl="0" marL="457200" rtl="0" algn="l">
              <a:spcBef>
                <a:spcPts val="0"/>
              </a:spcBef>
              <a:spcAft>
                <a:spcPts val="0"/>
              </a:spcAft>
              <a:buSzPts val="1800"/>
              <a:buChar char="-"/>
            </a:pPr>
            <a:r>
              <a:rPr lang="en"/>
              <a:t>What it means for something to fall (motion and space)</a:t>
            </a:r>
            <a:endParaRPr/>
          </a:p>
          <a:p>
            <a:pPr indent="-342900" lvl="0" marL="457200" rtl="0" algn="l">
              <a:spcBef>
                <a:spcPts val="0"/>
              </a:spcBef>
              <a:spcAft>
                <a:spcPts val="0"/>
              </a:spcAft>
              <a:buSzPts val="1800"/>
              <a:buChar char="-"/>
            </a:pPr>
            <a:r>
              <a:rPr lang="en"/>
              <a:t>Falling and smashing (causality)</a:t>
            </a:r>
            <a:endParaRPr/>
          </a:p>
        </p:txBody>
      </p:sp>
      <p:sp>
        <p:nvSpPr>
          <p:cNvPr id="74" name="Google Shape;74;p16"/>
          <p:cNvSpPr txBox="1"/>
          <p:nvPr/>
        </p:nvSpPr>
        <p:spPr>
          <a:xfrm>
            <a:off x="908250" y="3740150"/>
            <a:ext cx="7327500" cy="81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 sz="1800">
                <a:solidFill>
                  <a:srgbClr val="FF0000"/>
                </a:solidFill>
              </a:rPr>
              <a:t>The</a:t>
            </a:r>
            <a:r>
              <a:rPr lang="en" sz="1800">
                <a:solidFill>
                  <a:srgbClr val="FF0000"/>
                </a:solidFill>
              </a:rPr>
              <a:t> understanding of objects, motion, space, and causality is a prerequisite for understanding any aspect of the everyday world</a:t>
            </a:r>
            <a:endParaRPr sz="1800">
              <a:solidFill>
                <a:srgbClr val="FF0000"/>
              </a:solidFill>
            </a:endParaRPr>
          </a:p>
        </p:txBody>
      </p:sp>
      <p:pic>
        <p:nvPicPr>
          <p:cNvPr id="75" name="Google Shape;75;p16"/>
          <p:cNvPicPr preferRelativeResize="0"/>
          <p:nvPr/>
        </p:nvPicPr>
        <p:blipFill>
          <a:blip r:embed="rId3">
            <a:alphaModFix/>
          </a:blip>
          <a:stretch>
            <a:fillRect/>
          </a:stretch>
        </p:blipFill>
        <p:spPr>
          <a:xfrm>
            <a:off x="6575300" y="123293"/>
            <a:ext cx="2392201" cy="2733965"/>
          </a:xfrm>
          <a:prstGeom prst="rect">
            <a:avLst/>
          </a:prstGeom>
          <a:noFill/>
          <a:ln>
            <a:noFill/>
          </a:ln>
        </p:spPr>
      </p:pic>
      <p:pic>
        <p:nvPicPr>
          <p:cNvPr id="76" name="Google Shape;76;p16"/>
          <p:cNvPicPr preferRelativeResize="0"/>
          <p:nvPr/>
        </p:nvPicPr>
        <p:blipFill>
          <a:blip r:embed="rId4">
            <a:alphaModFix/>
          </a:blip>
          <a:stretch>
            <a:fillRect/>
          </a:stretch>
        </p:blipFill>
        <p:spPr>
          <a:xfrm>
            <a:off x="6927575" y="393875"/>
            <a:ext cx="675000" cy="67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2"/>
          <p:cNvPicPr preferRelativeResize="0"/>
          <p:nvPr/>
        </p:nvPicPr>
        <p:blipFill>
          <a:blip r:embed="rId3">
            <a:alphaModFix/>
          </a:blip>
          <a:stretch>
            <a:fillRect/>
          </a:stretch>
        </p:blipFill>
        <p:spPr>
          <a:xfrm>
            <a:off x="908625" y="1268325"/>
            <a:ext cx="7326751" cy="3429100"/>
          </a:xfrm>
          <a:prstGeom prst="rect">
            <a:avLst/>
          </a:prstGeom>
          <a:noFill/>
          <a:ln>
            <a:noFill/>
          </a:ln>
        </p:spPr>
      </p:pic>
      <p:sp>
        <p:nvSpPr>
          <p:cNvPr id="375" name="Google Shape;37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81" name="Google Shape;38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Commonsense knowledge encoded as explanatory mini-theories in 10 dimensions (inspired by </a:t>
            </a:r>
            <a:r>
              <a:rPr lang="en"/>
              <a:t>cognitive psychology).</a:t>
            </a:r>
            <a:endParaRPr/>
          </a:p>
          <a:p>
            <a:pPr indent="-342900" lvl="0" marL="457200" rtl="0" algn="l">
              <a:spcBef>
                <a:spcPts val="1000"/>
              </a:spcBef>
              <a:spcAft>
                <a:spcPts val="0"/>
              </a:spcAft>
              <a:buSzPts val="1800"/>
              <a:buChar char="-"/>
            </a:pPr>
            <a:r>
              <a:rPr lang="en"/>
              <a:t>~670K annotations in the context of everyday children’s stories.</a:t>
            </a:r>
            <a:endParaRPr/>
          </a:p>
          <a:p>
            <a:pPr indent="-342900" lvl="0" marL="457200" rtl="0" algn="l">
              <a:spcBef>
                <a:spcPts val="1000"/>
              </a:spcBef>
              <a:spcAft>
                <a:spcPts val="0"/>
              </a:spcAft>
              <a:buSzPts val="1800"/>
              <a:buChar char="-"/>
            </a:pPr>
            <a:r>
              <a:rPr lang="en"/>
              <a:t>Knowledge not available in existing resources or pre-trained models</a:t>
            </a:r>
            <a:endParaRPr/>
          </a:p>
          <a:p>
            <a:pPr indent="0" lvl="0" marL="457200" rtl="0" algn="l">
              <a:spcBef>
                <a:spcPts val="10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4"/>
          <p:cNvPicPr preferRelativeResize="0"/>
          <p:nvPr/>
        </p:nvPicPr>
        <p:blipFill>
          <a:blip r:embed="rId3">
            <a:alphaModFix/>
          </a:blip>
          <a:stretch>
            <a:fillRect/>
          </a:stretch>
        </p:blipFill>
        <p:spPr>
          <a:xfrm>
            <a:off x="1688749" y="1395550"/>
            <a:ext cx="5549726" cy="3114400"/>
          </a:xfrm>
          <a:prstGeom prst="rect">
            <a:avLst/>
          </a:prstGeom>
          <a:noFill/>
          <a:ln>
            <a:noFill/>
          </a:ln>
        </p:spPr>
      </p:pic>
      <p:sp>
        <p:nvSpPr>
          <p:cNvPr id="387" name="Google Shape;387;p54"/>
          <p:cNvSpPr txBox="1"/>
          <p:nvPr/>
        </p:nvSpPr>
        <p:spPr>
          <a:xfrm>
            <a:off x="7056350" y="4753400"/>
            <a:ext cx="20460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From Choi’s talk at HAI 2020</a:t>
            </a:r>
            <a:endParaRPr sz="1100"/>
          </a:p>
        </p:txBody>
      </p:sp>
      <p:sp>
        <p:nvSpPr>
          <p:cNvPr id="388" name="Google Shape;388;p5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4: VisualCOMET - Reasoning about the Dynamic Context of a Still Image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55"/>
          <p:cNvPicPr preferRelativeResize="0"/>
          <p:nvPr/>
        </p:nvPicPr>
        <p:blipFill>
          <a:blip r:embed="rId3">
            <a:alphaModFix/>
          </a:blip>
          <a:stretch>
            <a:fillRect/>
          </a:stretch>
        </p:blipFill>
        <p:spPr>
          <a:xfrm>
            <a:off x="1697650" y="940700"/>
            <a:ext cx="5513225" cy="3251075"/>
          </a:xfrm>
          <a:prstGeom prst="rect">
            <a:avLst/>
          </a:prstGeom>
          <a:noFill/>
          <a:ln>
            <a:noFill/>
          </a:ln>
        </p:spPr>
      </p:pic>
      <p:sp>
        <p:nvSpPr>
          <p:cNvPr id="394" name="Google Shape;394;p55"/>
          <p:cNvSpPr txBox="1"/>
          <p:nvPr/>
        </p:nvSpPr>
        <p:spPr>
          <a:xfrm>
            <a:off x="2421425" y="4189225"/>
            <a:ext cx="41610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A person is holding onto a statue in the water</a:t>
            </a:r>
            <a:endParaRPr i="1"/>
          </a:p>
        </p:txBody>
      </p:sp>
      <p:sp>
        <p:nvSpPr>
          <p:cNvPr id="395" name="Google Shape;395;p55"/>
          <p:cNvSpPr txBox="1"/>
          <p:nvPr/>
        </p:nvSpPr>
        <p:spPr>
          <a:xfrm>
            <a:off x="7056350" y="4753400"/>
            <a:ext cx="20460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From Choi’s talk at HAI 2020</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56"/>
          <p:cNvPicPr preferRelativeResize="0"/>
          <p:nvPr/>
        </p:nvPicPr>
        <p:blipFill>
          <a:blip r:embed="rId3">
            <a:alphaModFix/>
          </a:blip>
          <a:stretch>
            <a:fillRect/>
          </a:stretch>
        </p:blipFill>
        <p:spPr>
          <a:xfrm>
            <a:off x="1659963" y="878625"/>
            <a:ext cx="5824075" cy="3386250"/>
          </a:xfrm>
          <a:prstGeom prst="rect">
            <a:avLst/>
          </a:prstGeom>
          <a:noFill/>
          <a:ln>
            <a:noFill/>
          </a:ln>
        </p:spPr>
      </p:pic>
      <p:sp>
        <p:nvSpPr>
          <p:cNvPr id="401" name="Google Shape;401;p56"/>
          <p:cNvSpPr txBox="1"/>
          <p:nvPr/>
        </p:nvSpPr>
        <p:spPr>
          <a:xfrm>
            <a:off x="2421425" y="4189225"/>
            <a:ext cx="41610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A person is holding onto a statue in the water</a:t>
            </a:r>
            <a:endParaRPr i="1"/>
          </a:p>
        </p:txBody>
      </p:sp>
      <p:sp>
        <p:nvSpPr>
          <p:cNvPr id="402" name="Google Shape;402;p56"/>
          <p:cNvSpPr txBox="1"/>
          <p:nvPr/>
        </p:nvSpPr>
        <p:spPr>
          <a:xfrm>
            <a:off x="6582425" y="4251325"/>
            <a:ext cx="9753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But why? </a:t>
            </a:r>
            <a:endParaRPr>
              <a:solidFill>
                <a:srgbClr val="FF0000"/>
              </a:solidFill>
            </a:endParaRPr>
          </a:p>
        </p:txBody>
      </p:sp>
      <p:sp>
        <p:nvSpPr>
          <p:cNvPr id="403" name="Google Shape;403;p56"/>
          <p:cNvSpPr txBox="1"/>
          <p:nvPr/>
        </p:nvSpPr>
        <p:spPr>
          <a:xfrm>
            <a:off x="7056350" y="4753400"/>
            <a:ext cx="20460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From Choi’s talk at HAI 2020</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57"/>
          <p:cNvPicPr preferRelativeResize="0"/>
          <p:nvPr/>
        </p:nvPicPr>
        <p:blipFill>
          <a:blip r:embed="rId3">
            <a:alphaModFix/>
          </a:blip>
          <a:stretch>
            <a:fillRect/>
          </a:stretch>
        </p:blipFill>
        <p:spPr>
          <a:xfrm>
            <a:off x="152400" y="548638"/>
            <a:ext cx="8839202" cy="4046236"/>
          </a:xfrm>
          <a:prstGeom prst="rect">
            <a:avLst/>
          </a:prstGeom>
          <a:noFill/>
          <a:ln>
            <a:noFill/>
          </a:ln>
        </p:spPr>
      </p:pic>
      <p:sp>
        <p:nvSpPr>
          <p:cNvPr id="409" name="Google Shape;409;p57"/>
          <p:cNvSpPr/>
          <p:nvPr/>
        </p:nvSpPr>
        <p:spPr>
          <a:xfrm>
            <a:off x="2138300" y="4399425"/>
            <a:ext cx="4507800" cy="195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7"/>
          <p:cNvSpPr txBox="1"/>
          <p:nvPr/>
        </p:nvSpPr>
        <p:spPr>
          <a:xfrm>
            <a:off x="7056350" y="4753400"/>
            <a:ext cx="20460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From Choi’s talk at HAI 2020</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8"/>
          <p:cNvPicPr preferRelativeResize="0"/>
          <p:nvPr/>
        </p:nvPicPr>
        <p:blipFill>
          <a:blip r:embed="rId3">
            <a:alphaModFix/>
          </a:blip>
          <a:stretch>
            <a:fillRect/>
          </a:stretch>
        </p:blipFill>
        <p:spPr>
          <a:xfrm>
            <a:off x="1123375" y="938701"/>
            <a:ext cx="6897249" cy="35329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9"/>
          <p:cNvPicPr preferRelativeResize="0"/>
          <p:nvPr/>
        </p:nvPicPr>
        <p:blipFill>
          <a:blip r:embed="rId3">
            <a:alphaModFix/>
          </a:blip>
          <a:stretch>
            <a:fillRect/>
          </a:stretch>
        </p:blipFill>
        <p:spPr>
          <a:xfrm>
            <a:off x="1107700" y="152400"/>
            <a:ext cx="6928594" cy="48387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pic>
        <p:nvPicPr>
          <p:cNvPr id="426" name="Google Shape;426;p60"/>
          <p:cNvPicPr preferRelativeResize="0"/>
          <p:nvPr/>
        </p:nvPicPr>
        <p:blipFill>
          <a:blip r:embed="rId3">
            <a:alphaModFix/>
          </a:blip>
          <a:stretch>
            <a:fillRect/>
          </a:stretch>
        </p:blipFill>
        <p:spPr>
          <a:xfrm>
            <a:off x="1197575" y="1307800"/>
            <a:ext cx="6748850" cy="2857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pic>
        <p:nvPicPr>
          <p:cNvPr id="432" name="Google Shape;432;p61"/>
          <p:cNvPicPr preferRelativeResize="0"/>
          <p:nvPr/>
        </p:nvPicPr>
        <p:blipFill>
          <a:blip r:embed="rId3">
            <a:alphaModFix/>
          </a:blip>
          <a:stretch>
            <a:fillRect/>
          </a:stretch>
        </p:blipFill>
        <p:spPr>
          <a:xfrm>
            <a:off x="1631713" y="1177350"/>
            <a:ext cx="5880586"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(according to cog. science) </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Humans &amp;</a:t>
            </a:r>
            <a:r>
              <a:rPr lang="en"/>
              <a:t> non-human animals can:</a:t>
            </a:r>
            <a:endParaRPr/>
          </a:p>
          <a:p>
            <a:pPr indent="-342900" lvl="0" marL="457200" rtl="0" algn="l">
              <a:spcBef>
                <a:spcPts val="1600"/>
              </a:spcBef>
              <a:spcAft>
                <a:spcPts val="0"/>
              </a:spcAft>
              <a:buSzPts val="1800"/>
              <a:buChar char="-"/>
            </a:pPr>
            <a:r>
              <a:rPr lang="en"/>
              <a:t>“An agent can perceive and interact with the environment”</a:t>
            </a:r>
            <a:endParaRPr/>
          </a:p>
          <a:p>
            <a:pPr indent="0" lvl="0" marL="457200" rtl="0" algn="l">
              <a:spcBef>
                <a:spcPts val="1600"/>
              </a:spcBef>
              <a:spcAft>
                <a:spcPts val="0"/>
              </a:spcAft>
              <a:buNone/>
            </a:pPr>
            <a:r>
              <a:rPr lang="en"/>
              <a:t>3D spatial environment in which it can move and that contains objects that it can interact with.</a:t>
            </a:r>
            <a:endParaRPr/>
          </a:p>
          <a:p>
            <a:pPr indent="-342900" lvl="0" marL="457200" rtl="0" algn="l">
              <a:spcBef>
                <a:spcPts val="1600"/>
              </a:spcBef>
              <a:spcAft>
                <a:spcPts val="0"/>
              </a:spcAft>
              <a:buSzPts val="1800"/>
              <a:buChar char="-"/>
            </a:pPr>
            <a:r>
              <a:rPr lang="en"/>
              <a:t>“An agent is motivated by its homeostatic needs” </a:t>
            </a:r>
            <a:endParaRPr/>
          </a:p>
          <a:p>
            <a:pPr indent="0" lvl="0" marL="457200" rtl="0" algn="l">
              <a:spcBef>
                <a:spcPts val="1600"/>
              </a:spcBef>
              <a:spcAft>
                <a:spcPts val="0"/>
              </a:spcAft>
              <a:buNone/>
            </a:pPr>
            <a:r>
              <a:rPr lang="en"/>
              <a:t>Basic needs induce behaviour rather than doing nothing</a:t>
            </a:r>
            <a:endParaRPr/>
          </a:p>
          <a:p>
            <a:pPr indent="0" lvl="0" marL="45720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pic>
        <p:nvPicPr>
          <p:cNvPr id="438" name="Google Shape;438;p62"/>
          <p:cNvPicPr preferRelativeResize="0"/>
          <p:nvPr/>
        </p:nvPicPr>
        <p:blipFill>
          <a:blip r:embed="rId3">
            <a:alphaModFix/>
          </a:blip>
          <a:stretch>
            <a:fillRect/>
          </a:stretch>
        </p:blipFill>
        <p:spPr>
          <a:xfrm>
            <a:off x="1815088" y="1024925"/>
            <a:ext cx="5513815" cy="382097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63"/>
          <p:cNvPicPr preferRelativeResize="0"/>
          <p:nvPr/>
        </p:nvPicPr>
        <p:blipFill>
          <a:blip r:embed="rId3">
            <a:alphaModFix/>
          </a:blip>
          <a:stretch>
            <a:fillRect/>
          </a:stretch>
        </p:blipFill>
        <p:spPr>
          <a:xfrm>
            <a:off x="152400" y="152400"/>
            <a:ext cx="8782015" cy="48387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4"/>
          <p:cNvPicPr preferRelativeResize="0"/>
          <p:nvPr/>
        </p:nvPicPr>
        <p:blipFill>
          <a:blip r:embed="rId3">
            <a:alphaModFix/>
          </a:blip>
          <a:stretch>
            <a:fillRect/>
          </a:stretch>
        </p:blipFill>
        <p:spPr>
          <a:xfrm>
            <a:off x="1101850" y="919725"/>
            <a:ext cx="6628877" cy="37612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65"/>
          <p:cNvPicPr preferRelativeResize="0"/>
          <p:nvPr/>
        </p:nvPicPr>
        <p:blipFill>
          <a:blip r:embed="rId3">
            <a:alphaModFix/>
          </a:blip>
          <a:stretch>
            <a:fillRect/>
          </a:stretch>
        </p:blipFill>
        <p:spPr>
          <a:xfrm>
            <a:off x="1598101" y="774050"/>
            <a:ext cx="6159551" cy="37106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59" name="Google Shape;45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VisualCOMMET:</a:t>
            </a:r>
            <a:endParaRPr/>
          </a:p>
          <a:p>
            <a:pPr indent="-342900" lvl="0" marL="457200" rtl="0" algn="l">
              <a:spcBef>
                <a:spcPts val="1600"/>
              </a:spcBef>
              <a:spcAft>
                <a:spcPts val="0"/>
              </a:spcAft>
              <a:buSzPts val="1800"/>
              <a:buChar char="-"/>
            </a:pPr>
            <a:r>
              <a:rPr lang="en"/>
              <a:t>framework of visual commonsense reasoning tasks </a:t>
            </a:r>
            <a:endParaRPr/>
          </a:p>
          <a:p>
            <a:pPr indent="-342900" lvl="0" marL="457200" rtl="0" algn="l">
              <a:spcBef>
                <a:spcPts val="0"/>
              </a:spcBef>
              <a:spcAft>
                <a:spcPts val="0"/>
              </a:spcAft>
              <a:buSzPts val="1800"/>
              <a:buChar char="-"/>
            </a:pPr>
            <a:r>
              <a:rPr lang="en"/>
              <a:t>predict events that might have happened before, events that that might happen after, and the intents of people at present</a:t>
            </a:r>
            <a:endParaRPr/>
          </a:p>
          <a:p>
            <a:pPr indent="-342900" lvl="0" marL="457200" rtl="0" algn="l">
              <a:spcBef>
                <a:spcPts val="0"/>
              </a:spcBef>
              <a:spcAft>
                <a:spcPts val="0"/>
              </a:spcAft>
              <a:buSzPts val="1800"/>
              <a:buChar char="-"/>
            </a:pPr>
            <a:r>
              <a:rPr lang="en"/>
              <a:t>First large-scale dataset of Visual Commonsense Graphs</a:t>
            </a:r>
            <a:endParaRPr/>
          </a:p>
          <a:p>
            <a:pPr indent="-317500" lvl="1" marL="914400" rtl="0" algn="l">
              <a:spcBef>
                <a:spcPts val="0"/>
              </a:spcBef>
              <a:spcAft>
                <a:spcPts val="0"/>
              </a:spcAft>
              <a:buSzPts val="1400"/>
              <a:buChar char="-"/>
            </a:pPr>
            <a:r>
              <a:rPr lang="en"/>
              <a:t>1.4 million textual descriptions of visual commonsense inferences carefully annotated over a diverse set of 59,000 images.</a:t>
            </a:r>
            <a:endParaRPr/>
          </a:p>
          <a:p>
            <a:pPr indent="-342900" lvl="0" marL="457200" rtl="0" algn="l">
              <a:spcBef>
                <a:spcPts val="0"/>
              </a:spcBef>
              <a:spcAft>
                <a:spcPts val="0"/>
              </a:spcAft>
              <a:buSzPts val="1800"/>
              <a:buChar char="-"/>
            </a:pPr>
            <a:r>
              <a:rPr lang="en"/>
              <a:t>Integration between visual and textual commonsense reasoning is crucial to achieve the best performance.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5: Modeling Semantic Relational Set Abstractions in Videos</a:t>
            </a:r>
            <a:endParaRPr/>
          </a:p>
        </p:txBody>
      </p:sp>
      <p:sp>
        <p:nvSpPr>
          <p:cNvPr id="465" name="Google Shape;465;p67"/>
          <p:cNvSpPr txBox="1"/>
          <p:nvPr>
            <p:ph idx="1" type="body"/>
          </p:nvPr>
        </p:nvSpPr>
        <p:spPr>
          <a:xfrm>
            <a:off x="311700" y="1490250"/>
            <a:ext cx="8520600" cy="30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Humans are capable of</a:t>
            </a:r>
            <a:endParaRPr/>
          </a:p>
          <a:p>
            <a:pPr indent="-342900" lvl="0" marL="457200" rtl="0" algn="l">
              <a:spcBef>
                <a:spcPts val="1600"/>
              </a:spcBef>
              <a:spcAft>
                <a:spcPts val="0"/>
              </a:spcAft>
              <a:buSzPts val="1800"/>
              <a:buChar char="-"/>
            </a:pPr>
            <a:r>
              <a:rPr lang="en"/>
              <a:t>Detecting what different events have in common and organize them into abstract categories.</a:t>
            </a:r>
            <a:endParaRPr/>
          </a:p>
          <a:p>
            <a:pPr indent="-342900" lvl="0" marL="457200" rtl="0" algn="l">
              <a:spcBef>
                <a:spcPts val="0"/>
              </a:spcBef>
              <a:spcAft>
                <a:spcPts val="0"/>
              </a:spcAft>
              <a:buSzPts val="1800"/>
              <a:buChar char="-"/>
            </a:pPr>
            <a:r>
              <a:rPr lang="en"/>
              <a:t>Essential ability for reasoning and </a:t>
            </a:r>
            <a:r>
              <a:rPr lang="en"/>
              <a:t>intelligent</a:t>
            </a:r>
            <a:r>
              <a:rPr lang="en"/>
              <a:t> decision making</a:t>
            </a:r>
            <a:endParaRPr/>
          </a:p>
          <a:p>
            <a:pPr indent="0" lvl="0" marL="457200" rtl="0" algn="l">
              <a:spcBef>
                <a:spcPts val="1600"/>
              </a:spcBef>
              <a:spcAft>
                <a:spcPts val="1600"/>
              </a:spcAft>
              <a:buNone/>
            </a:pPr>
            <a:r>
              <a:t/>
            </a:r>
            <a:endParaRPr/>
          </a:p>
        </p:txBody>
      </p:sp>
      <p:sp>
        <p:nvSpPr>
          <p:cNvPr id="466" name="Google Shape;466;p67"/>
          <p:cNvSpPr txBox="1"/>
          <p:nvPr/>
        </p:nvSpPr>
        <p:spPr>
          <a:xfrm>
            <a:off x="1491300" y="3246975"/>
            <a:ext cx="5665500" cy="8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Can machines learn how to perform semantic relational abstraction between a set of events? </a:t>
            </a:r>
            <a:endParaRPr sz="180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Encoding conceptual </a:t>
            </a:r>
            <a:r>
              <a:rPr lang="en"/>
              <a:t>relationships</a:t>
            </a:r>
            <a:endParaRPr/>
          </a:p>
        </p:txBody>
      </p:sp>
      <p:sp>
        <p:nvSpPr>
          <p:cNvPr id="472" name="Google Shape;472;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a:p>
            <a:pPr indent="-342900" lvl="0" marL="457200" rtl="0" algn="l">
              <a:spcBef>
                <a:spcPts val="1600"/>
              </a:spcBef>
              <a:spcAft>
                <a:spcPts val="0"/>
              </a:spcAft>
              <a:buSzPts val="1800"/>
              <a:buChar char="-"/>
            </a:pPr>
            <a:r>
              <a:rPr lang="en"/>
              <a:t>S</a:t>
            </a:r>
            <a:r>
              <a:rPr lang="en"/>
              <a:t>et abstraction (what is in common?) </a:t>
            </a:r>
            <a:endParaRPr/>
          </a:p>
          <a:p>
            <a:pPr indent="-342900" lvl="0" marL="457200" rtl="0" algn="l">
              <a:spcBef>
                <a:spcPts val="0"/>
              </a:spcBef>
              <a:spcAft>
                <a:spcPts val="0"/>
              </a:spcAft>
              <a:buSzPts val="1800"/>
              <a:buChar char="-"/>
            </a:pPr>
            <a:r>
              <a:rPr lang="en"/>
              <a:t>Set completion (which new video goes well with the set?)</a:t>
            </a:r>
            <a:endParaRPr/>
          </a:p>
          <a:p>
            <a:pPr indent="-342900" lvl="0" marL="457200" rtl="0" algn="l">
              <a:spcBef>
                <a:spcPts val="0"/>
              </a:spcBef>
              <a:spcAft>
                <a:spcPts val="0"/>
              </a:spcAft>
              <a:buSzPts val="1800"/>
              <a:buChar char="-"/>
            </a:pPr>
            <a:r>
              <a:rPr lang="en"/>
              <a:t>Odd one out detection (which video does not belong to the set?)</a:t>
            </a:r>
            <a:endParaRPr/>
          </a:p>
          <a:p>
            <a:pPr indent="-342900" lvl="0" marL="457200" rtl="0" algn="l">
              <a:spcBef>
                <a:spcPts val="0"/>
              </a:spcBef>
              <a:spcAft>
                <a:spcPts val="0"/>
              </a:spcAft>
              <a:buSzPts val="1800"/>
              <a:buChar char="-"/>
            </a:pPr>
            <a:r>
              <a:rPr lang="en"/>
              <a:t>Relational event abstraction (rank samples by their semantic relationship).</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abstraction</a:t>
            </a:r>
            <a:endParaRPr/>
          </a:p>
        </p:txBody>
      </p:sp>
      <p:pic>
        <p:nvPicPr>
          <p:cNvPr id="478" name="Google Shape;478;p69"/>
          <p:cNvPicPr preferRelativeResize="0"/>
          <p:nvPr/>
        </p:nvPicPr>
        <p:blipFill>
          <a:blip r:embed="rId3">
            <a:alphaModFix/>
          </a:blip>
          <a:stretch>
            <a:fillRect/>
          </a:stretch>
        </p:blipFill>
        <p:spPr>
          <a:xfrm>
            <a:off x="823925" y="1096075"/>
            <a:ext cx="7496151" cy="2575700"/>
          </a:xfrm>
          <a:prstGeom prst="rect">
            <a:avLst/>
          </a:prstGeom>
          <a:noFill/>
          <a:ln>
            <a:noFill/>
          </a:ln>
        </p:spPr>
      </p:pic>
      <p:pic>
        <p:nvPicPr>
          <p:cNvPr id="479" name="Google Shape;479;p69"/>
          <p:cNvPicPr preferRelativeResize="0"/>
          <p:nvPr/>
        </p:nvPicPr>
        <p:blipFill>
          <a:blip r:embed="rId4">
            <a:alphaModFix/>
          </a:blip>
          <a:stretch>
            <a:fillRect/>
          </a:stretch>
        </p:blipFill>
        <p:spPr>
          <a:xfrm>
            <a:off x="2132525" y="3592550"/>
            <a:ext cx="5488552" cy="1346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70"/>
          <p:cNvPicPr preferRelativeResize="0"/>
          <p:nvPr/>
        </p:nvPicPr>
        <p:blipFill>
          <a:blip r:embed="rId3">
            <a:alphaModFix/>
          </a:blip>
          <a:stretch>
            <a:fillRect/>
          </a:stretch>
        </p:blipFill>
        <p:spPr>
          <a:xfrm>
            <a:off x="1234825" y="341200"/>
            <a:ext cx="6502900" cy="3451450"/>
          </a:xfrm>
          <a:prstGeom prst="rect">
            <a:avLst/>
          </a:prstGeom>
          <a:noFill/>
          <a:ln>
            <a:noFill/>
          </a:ln>
        </p:spPr>
      </p:pic>
      <p:pic>
        <p:nvPicPr>
          <p:cNvPr id="485" name="Google Shape;485;p70"/>
          <p:cNvPicPr preferRelativeResize="0"/>
          <p:nvPr/>
        </p:nvPicPr>
        <p:blipFill>
          <a:blip r:embed="rId4">
            <a:alphaModFix/>
          </a:blip>
          <a:stretch>
            <a:fillRect/>
          </a:stretch>
        </p:blipFill>
        <p:spPr>
          <a:xfrm>
            <a:off x="1352475" y="3792650"/>
            <a:ext cx="6318952" cy="1149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71"/>
          <p:cNvPicPr preferRelativeResize="0"/>
          <p:nvPr/>
        </p:nvPicPr>
        <p:blipFill>
          <a:blip r:embed="rId3">
            <a:alphaModFix/>
          </a:blip>
          <a:stretch>
            <a:fillRect/>
          </a:stretch>
        </p:blipFill>
        <p:spPr>
          <a:xfrm>
            <a:off x="1647850" y="157550"/>
            <a:ext cx="5848299" cy="3535950"/>
          </a:xfrm>
          <a:prstGeom prst="rect">
            <a:avLst/>
          </a:prstGeom>
          <a:noFill/>
          <a:ln>
            <a:noFill/>
          </a:ln>
        </p:spPr>
      </p:pic>
      <p:pic>
        <p:nvPicPr>
          <p:cNvPr id="491" name="Google Shape;491;p71"/>
          <p:cNvPicPr preferRelativeResize="0"/>
          <p:nvPr/>
        </p:nvPicPr>
        <p:blipFill>
          <a:blip r:embed="rId4">
            <a:alphaModFix/>
          </a:blip>
          <a:stretch>
            <a:fillRect/>
          </a:stretch>
        </p:blipFill>
        <p:spPr>
          <a:xfrm>
            <a:off x="1952650" y="3705350"/>
            <a:ext cx="5543499" cy="1370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Elements of Cognition</a:t>
            </a:r>
            <a:endParaRPr/>
          </a:p>
        </p:txBody>
      </p:sp>
      <p:sp>
        <p:nvSpPr>
          <p:cNvPr id="88" name="Google Shape;88;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isembodied </a:t>
            </a:r>
            <a:r>
              <a:rPr lang="en"/>
              <a:t>cognition</a:t>
            </a:r>
            <a:endParaRPr/>
          </a:p>
          <a:p>
            <a:pPr indent="0" lvl="0" marL="0" rtl="0" algn="l">
              <a:spcBef>
                <a:spcPts val="1600"/>
              </a:spcBef>
              <a:spcAft>
                <a:spcPts val="0"/>
              </a:spcAft>
              <a:buNone/>
            </a:pPr>
            <a:r>
              <a:rPr lang="en"/>
              <a:t>“There is a great difference between mind and body, inasmuch as body is by nature always divisible, and the mind is entirely indivisible... the mind or soul of man is entirely different from the body.” Rene Descartes’ theory of mind, 17th century</a:t>
            </a:r>
            <a:endParaRPr/>
          </a:p>
          <a:p>
            <a:pPr indent="0" lvl="0" marL="0" rtl="0" algn="l">
              <a:spcBef>
                <a:spcPts val="1600"/>
              </a:spcBef>
              <a:spcAft>
                <a:spcPts val="1600"/>
              </a:spcAft>
              <a:buNone/>
            </a:pPr>
            <a:r>
              <a:t/>
            </a:r>
            <a:endParaRPr/>
          </a:p>
        </p:txBody>
      </p:sp>
      <p:sp>
        <p:nvSpPr>
          <p:cNvPr id="89" name="Google Shape;89;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Embodied cognition</a:t>
            </a:r>
            <a:endParaRPr/>
          </a:p>
          <a:p>
            <a:pPr indent="0" lvl="0" marL="0" rtl="0" algn="l">
              <a:spcBef>
                <a:spcPts val="1600"/>
              </a:spcBef>
              <a:spcAft>
                <a:spcPts val="1600"/>
              </a:spcAft>
              <a:buNone/>
            </a:pPr>
            <a:r>
              <a:rPr lang="en"/>
              <a:t>“... [the mind] arises from the nature of our brains, bodies, and bodily experiences. This is not just the innocuous and obvious claim that we need a body to reason; rather, it is the striking claim that the very structure of reason itself comes from the details of our embodiment... Thus, to understand reason we must understand the details of our visual system, our motor system, and the general mechanism of neural binding.” George Lakoff, 2011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a:blip r:embed="rId3">
            <a:alphaModFix/>
          </a:blip>
          <a:stretch>
            <a:fillRect/>
          </a:stretch>
        </p:blipFill>
        <p:spPr>
          <a:xfrm>
            <a:off x="1310250" y="664922"/>
            <a:ext cx="6523499" cy="28875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3"/>
          <p:cNvPicPr preferRelativeResize="0"/>
          <p:nvPr/>
        </p:nvPicPr>
        <p:blipFill>
          <a:blip r:embed="rId3">
            <a:alphaModFix/>
          </a:blip>
          <a:stretch>
            <a:fillRect/>
          </a:stretch>
        </p:blipFill>
        <p:spPr>
          <a:xfrm>
            <a:off x="1194950" y="477751"/>
            <a:ext cx="6754101" cy="2601350"/>
          </a:xfrm>
          <a:prstGeom prst="rect">
            <a:avLst/>
          </a:prstGeom>
          <a:noFill/>
          <a:ln>
            <a:noFill/>
          </a:ln>
        </p:spPr>
      </p:pic>
      <p:pic>
        <p:nvPicPr>
          <p:cNvPr id="502" name="Google Shape;502;p73"/>
          <p:cNvPicPr preferRelativeResize="0"/>
          <p:nvPr/>
        </p:nvPicPr>
        <p:blipFill>
          <a:blip r:embed="rId4">
            <a:alphaModFix/>
          </a:blip>
          <a:stretch>
            <a:fillRect/>
          </a:stretch>
        </p:blipFill>
        <p:spPr>
          <a:xfrm>
            <a:off x="1259000" y="3080873"/>
            <a:ext cx="6626001" cy="923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74"/>
          <p:cNvPicPr preferRelativeResize="0"/>
          <p:nvPr/>
        </p:nvPicPr>
        <p:blipFill>
          <a:blip r:embed="rId3">
            <a:alphaModFix/>
          </a:blip>
          <a:stretch>
            <a:fillRect/>
          </a:stretch>
        </p:blipFill>
        <p:spPr>
          <a:xfrm>
            <a:off x="1175750" y="940050"/>
            <a:ext cx="6792501" cy="2699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75"/>
          <p:cNvPicPr preferRelativeResize="0"/>
          <p:nvPr/>
        </p:nvPicPr>
        <p:blipFill>
          <a:blip r:embed="rId3">
            <a:alphaModFix/>
          </a:blip>
          <a:stretch>
            <a:fillRect/>
          </a:stretch>
        </p:blipFill>
        <p:spPr>
          <a:xfrm>
            <a:off x="1292450" y="368725"/>
            <a:ext cx="6559101" cy="3010575"/>
          </a:xfrm>
          <a:prstGeom prst="rect">
            <a:avLst/>
          </a:prstGeom>
          <a:noFill/>
          <a:ln>
            <a:noFill/>
          </a:ln>
        </p:spPr>
      </p:pic>
      <p:pic>
        <p:nvPicPr>
          <p:cNvPr id="513" name="Google Shape;513;p75"/>
          <p:cNvPicPr preferRelativeResize="0"/>
          <p:nvPr/>
        </p:nvPicPr>
        <p:blipFill>
          <a:blip r:embed="rId4">
            <a:alphaModFix/>
          </a:blip>
          <a:stretch>
            <a:fillRect/>
          </a:stretch>
        </p:blipFill>
        <p:spPr>
          <a:xfrm>
            <a:off x="953175" y="3520800"/>
            <a:ext cx="7237652" cy="1352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76"/>
          <p:cNvPicPr preferRelativeResize="0"/>
          <p:nvPr/>
        </p:nvPicPr>
        <p:blipFill>
          <a:blip r:embed="rId3">
            <a:alphaModFix/>
          </a:blip>
          <a:stretch>
            <a:fillRect/>
          </a:stretch>
        </p:blipFill>
        <p:spPr>
          <a:xfrm>
            <a:off x="1188550" y="595250"/>
            <a:ext cx="6766900" cy="2892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7"/>
          <p:cNvPicPr preferRelativeResize="0"/>
          <p:nvPr/>
        </p:nvPicPr>
        <p:blipFill>
          <a:blip r:embed="rId3">
            <a:alphaModFix/>
          </a:blip>
          <a:stretch>
            <a:fillRect/>
          </a:stretch>
        </p:blipFill>
        <p:spPr>
          <a:xfrm>
            <a:off x="152400" y="152400"/>
            <a:ext cx="8839199" cy="3418180"/>
          </a:xfrm>
          <a:prstGeom prst="rect">
            <a:avLst/>
          </a:prstGeom>
          <a:noFill/>
          <a:ln>
            <a:noFill/>
          </a:ln>
        </p:spPr>
      </p:pic>
      <p:pic>
        <p:nvPicPr>
          <p:cNvPr id="524" name="Google Shape;524;p77"/>
          <p:cNvPicPr preferRelativeResize="0"/>
          <p:nvPr/>
        </p:nvPicPr>
        <p:blipFill>
          <a:blip r:embed="rId4">
            <a:alphaModFix/>
          </a:blip>
          <a:stretch>
            <a:fillRect/>
          </a:stretch>
        </p:blipFill>
        <p:spPr>
          <a:xfrm>
            <a:off x="1020675" y="3532025"/>
            <a:ext cx="7102649" cy="12683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30" name="Google Shape;530;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Machines can capture semantic relationships across diverse events and predict common patterns.</a:t>
            </a:r>
            <a:endParaRPr/>
          </a:p>
          <a:p>
            <a:pPr indent="-342900" lvl="0" marL="457200" rtl="0" algn="l">
              <a:spcBef>
                <a:spcPts val="0"/>
              </a:spcBef>
              <a:spcAft>
                <a:spcPts val="0"/>
              </a:spcAft>
              <a:buSzPts val="1800"/>
              <a:buChar char="-"/>
            </a:pPr>
            <a:r>
              <a:rPr lang="en"/>
              <a:t>R</a:t>
            </a:r>
            <a:r>
              <a:rPr lang="en"/>
              <a:t>ooting the model in language helps with learning abstractions that are better suited to represent how people form high level classes.</a:t>
            </a:r>
            <a:endParaRPr/>
          </a:p>
          <a:p>
            <a:pPr indent="0" lvl="0" marL="457200" rtl="0" algn="l">
              <a:spcBef>
                <a:spcPts val="1600"/>
              </a:spcBef>
              <a:spcAft>
                <a:spcPts val="16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6: Crossmodal Language Grounding in an Embodied Neurocognitive Model</a:t>
            </a:r>
            <a:endParaRPr/>
          </a:p>
        </p:txBody>
      </p:sp>
      <p:sp>
        <p:nvSpPr>
          <p:cNvPr id="536" name="Google Shape;536;p79"/>
          <p:cNvSpPr txBox="1"/>
          <p:nvPr>
            <p:ph idx="1" type="body"/>
          </p:nvPr>
        </p:nvSpPr>
        <p:spPr>
          <a:xfrm>
            <a:off x="311700" y="1505250"/>
            <a:ext cx="8520600" cy="306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Human infants are able to acquire natural language seemingly easily at an early age</a:t>
            </a:r>
            <a:endParaRPr/>
          </a:p>
          <a:p>
            <a:pPr indent="-342900" lvl="0" marL="457200" rtl="0" algn="l">
              <a:spcBef>
                <a:spcPts val="0"/>
              </a:spcBef>
              <a:spcAft>
                <a:spcPts val="0"/>
              </a:spcAft>
              <a:buSzPts val="1800"/>
              <a:buChar char="-"/>
            </a:pPr>
            <a:r>
              <a:rPr lang="en"/>
              <a:t>Learning language by interacting with environment and caregivers</a:t>
            </a:r>
            <a:endParaRPr/>
          </a:p>
          <a:p>
            <a:pPr indent="-342900" lvl="0" marL="457200" rtl="0" algn="l">
              <a:spcBef>
                <a:spcPts val="0"/>
              </a:spcBef>
              <a:spcAft>
                <a:spcPts val="0"/>
              </a:spcAft>
              <a:buSzPts val="1800"/>
              <a:buChar char="-"/>
            </a:pPr>
            <a:r>
              <a:rPr lang="en"/>
              <a:t>Neuroscience: “Language is embodied and grounded by sensory and sensorimotor modalities” *.</a:t>
            </a:r>
            <a:endParaRPr/>
          </a:p>
        </p:txBody>
      </p:sp>
      <p:sp>
        <p:nvSpPr>
          <p:cNvPr id="537" name="Google Shape;537;p79"/>
          <p:cNvSpPr txBox="1"/>
          <p:nvPr/>
        </p:nvSpPr>
        <p:spPr>
          <a:xfrm>
            <a:off x="2049050" y="4745700"/>
            <a:ext cx="71292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Pulvermüller, F. (2018). Neural reuse of action perception circuits for language, concepts and communication. </a:t>
            </a:r>
            <a:endParaRPr sz="1100"/>
          </a:p>
        </p:txBody>
      </p:sp>
      <p:sp>
        <p:nvSpPr>
          <p:cNvPr id="538" name="Google Shape;538;p79"/>
          <p:cNvSpPr txBox="1"/>
          <p:nvPr/>
        </p:nvSpPr>
        <p:spPr>
          <a:xfrm>
            <a:off x="1305300" y="3663875"/>
            <a:ext cx="6533400" cy="6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Thus, machines should follow a neurocognitive model of learning in order to acquire an useful mental model.</a:t>
            </a:r>
            <a:endParaRPr sz="1800">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Biological Inspiration</a:t>
            </a:r>
            <a:endParaRPr/>
          </a:p>
        </p:txBody>
      </p:sp>
      <p:sp>
        <p:nvSpPr>
          <p:cNvPr id="544" name="Google Shape;544;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brain is a great in integration:</a:t>
            </a:r>
            <a:endParaRPr/>
          </a:p>
          <a:p>
            <a:pPr indent="-342900" lvl="0" marL="457200" rtl="0" algn="l">
              <a:spcBef>
                <a:spcPts val="1600"/>
              </a:spcBef>
              <a:spcAft>
                <a:spcPts val="0"/>
              </a:spcAft>
              <a:buSzPts val="1800"/>
              <a:buChar char="-"/>
            </a:pPr>
            <a:r>
              <a:rPr lang="en"/>
              <a:t>Complex interplay of neural populations globally and locally</a:t>
            </a:r>
            <a:endParaRPr/>
          </a:p>
          <a:p>
            <a:pPr indent="-342900" lvl="0" marL="457200" rtl="0" algn="l">
              <a:spcBef>
                <a:spcPts val="0"/>
              </a:spcBef>
              <a:spcAft>
                <a:spcPts val="0"/>
              </a:spcAft>
              <a:buSzPts val="1800"/>
              <a:buChar char="-"/>
            </a:pPr>
            <a:r>
              <a:rPr lang="en"/>
              <a:t>Oscillations in multiple timescales</a:t>
            </a:r>
            <a:endParaRPr/>
          </a:p>
          <a:p>
            <a:pPr indent="-342900" lvl="0" marL="457200" rtl="0" algn="l">
              <a:spcBef>
                <a:spcPts val="0"/>
              </a:spcBef>
              <a:spcAft>
                <a:spcPts val="0"/>
              </a:spcAft>
              <a:buSzPts val="1800"/>
              <a:buChar char="-"/>
            </a:pPr>
            <a:r>
              <a:rPr lang="en"/>
              <a:t>In higher stages, spatial and temporal hierarchy are organized in consistent cell assemblies</a:t>
            </a:r>
            <a:endParaRPr/>
          </a:p>
          <a:p>
            <a:pPr indent="-342900" lvl="0" marL="457200" rtl="0" algn="l">
              <a:spcBef>
                <a:spcPts val="0"/>
              </a:spcBef>
              <a:spcAft>
                <a:spcPts val="0"/>
              </a:spcAft>
              <a:buSzPts val="1800"/>
              <a:buChar char="-"/>
            </a:pPr>
            <a:r>
              <a:rPr lang="en"/>
              <a:t>Crucial for the development of concepts</a:t>
            </a:r>
            <a:endParaRPr/>
          </a:p>
          <a:p>
            <a:pPr indent="-342900" lvl="0" marL="457200" rtl="0" algn="l">
              <a:spcBef>
                <a:spcPts val="0"/>
              </a:spcBef>
              <a:spcAft>
                <a:spcPts val="0"/>
              </a:spcAft>
              <a:buSzPts val="1800"/>
              <a:buChar char="-"/>
            </a:pPr>
            <a:r>
              <a:rPr lang="en"/>
              <a:t>Assemblies are activated during language processing and overall thoughts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model</a:t>
            </a:r>
            <a:endParaRPr/>
          </a:p>
        </p:txBody>
      </p:sp>
      <p:sp>
        <p:nvSpPr>
          <p:cNvPr id="550" name="Google Shape;550;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Time Recurrent Neural Networks (CTRNN)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Multiple Timescale Recurrent Neural Network (MTRNN)</a:t>
            </a:r>
            <a:endParaRPr/>
          </a:p>
          <a:p>
            <a:pPr indent="-342900" lvl="0" marL="457200" rtl="0" algn="l">
              <a:spcBef>
                <a:spcPts val="1600"/>
              </a:spcBef>
              <a:spcAft>
                <a:spcPts val="0"/>
              </a:spcAft>
              <a:buSzPts val="1800"/>
              <a:buChar char="-"/>
            </a:pPr>
            <a:r>
              <a:rPr lang="en"/>
              <a:t>Input-Output (IO, 𝛕 = 2)</a:t>
            </a:r>
            <a:endParaRPr/>
          </a:p>
          <a:p>
            <a:pPr indent="-342900" lvl="0" marL="457200" rtl="0" algn="l">
              <a:spcBef>
                <a:spcPts val="0"/>
              </a:spcBef>
              <a:spcAft>
                <a:spcPts val="0"/>
              </a:spcAft>
              <a:buSzPts val="1800"/>
              <a:buChar char="-"/>
            </a:pPr>
            <a:r>
              <a:rPr lang="en"/>
              <a:t>Context-fast (Cf, </a:t>
            </a:r>
            <a:r>
              <a:rPr lang="en"/>
              <a:t>𝛕</a:t>
            </a:r>
            <a:r>
              <a:rPr lang="en"/>
              <a:t> = 5)</a:t>
            </a:r>
            <a:endParaRPr/>
          </a:p>
          <a:p>
            <a:pPr indent="-342900" lvl="0" marL="457200" rtl="0" algn="l">
              <a:spcBef>
                <a:spcPts val="0"/>
              </a:spcBef>
              <a:spcAft>
                <a:spcPts val="0"/>
              </a:spcAft>
              <a:buSzPts val="1800"/>
              <a:buChar char="-"/>
            </a:pPr>
            <a:r>
              <a:rPr lang="en"/>
              <a:t>Context-slow (Cs, </a:t>
            </a:r>
            <a:r>
              <a:rPr lang="en"/>
              <a:t>𝛕</a:t>
            </a:r>
            <a:r>
              <a:rPr lang="en"/>
              <a:t> = 70)</a:t>
            </a:r>
            <a:endParaRPr/>
          </a:p>
          <a:p>
            <a:pPr indent="-342900" lvl="0" marL="457200" rtl="0" algn="l">
              <a:spcBef>
                <a:spcPts val="0"/>
              </a:spcBef>
              <a:spcAft>
                <a:spcPts val="0"/>
              </a:spcAft>
              <a:buSzPts val="1800"/>
              <a:buChar char="-"/>
            </a:pPr>
            <a:r>
              <a:rPr lang="en"/>
              <a:t>Context-controlling (Csc) </a:t>
            </a:r>
            <a:endParaRPr/>
          </a:p>
        </p:txBody>
      </p:sp>
      <p:pic>
        <p:nvPicPr>
          <p:cNvPr id="551" name="Google Shape;551;p81"/>
          <p:cNvPicPr preferRelativeResize="0"/>
          <p:nvPr/>
        </p:nvPicPr>
        <p:blipFill>
          <a:blip r:embed="rId3">
            <a:alphaModFix/>
          </a:blip>
          <a:stretch>
            <a:fillRect/>
          </a:stretch>
        </p:blipFill>
        <p:spPr>
          <a:xfrm>
            <a:off x="2346200" y="1522975"/>
            <a:ext cx="4451601" cy="1104400"/>
          </a:xfrm>
          <a:prstGeom prst="rect">
            <a:avLst/>
          </a:prstGeom>
          <a:noFill/>
          <a:ln>
            <a:noFill/>
          </a:ln>
        </p:spPr>
      </p:pic>
      <p:sp>
        <p:nvSpPr>
          <p:cNvPr id="552" name="Google Shape;552;p81"/>
          <p:cNvSpPr txBox="1"/>
          <p:nvPr/>
        </p:nvSpPr>
        <p:spPr>
          <a:xfrm>
            <a:off x="5476725" y="3392650"/>
            <a:ext cx="3355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Context bias: decomposes dynamic sequence from static initial bias. </a:t>
            </a:r>
            <a:endParaRPr/>
          </a:p>
          <a:p>
            <a:pPr indent="0" lvl="0" marL="0" rtl="0" algn="l">
              <a:spcBef>
                <a:spcPts val="0"/>
              </a:spcBef>
              <a:spcAft>
                <a:spcPts val="0"/>
              </a:spcAft>
              <a:buNone/>
            </a:pPr>
            <a:r>
              <a:t/>
            </a:r>
            <a:endParaRPr/>
          </a:p>
        </p:txBody>
      </p:sp>
      <p:cxnSp>
        <p:nvCxnSpPr>
          <p:cNvPr id="553" name="Google Shape;553;p81"/>
          <p:cNvCxnSpPr/>
          <p:nvPr/>
        </p:nvCxnSpPr>
        <p:spPr>
          <a:xfrm flipH="1" rot="10800000">
            <a:off x="3489575" y="3699500"/>
            <a:ext cx="1954800" cy="6948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554" name="Google Shape;554;p81"/>
          <p:cNvCxnSpPr/>
          <p:nvPr/>
        </p:nvCxnSpPr>
        <p:spPr>
          <a:xfrm>
            <a:off x="3521900" y="4394300"/>
            <a:ext cx="1922400" cy="645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555" name="Google Shape;555;p81"/>
          <p:cNvSpPr txBox="1"/>
          <p:nvPr/>
        </p:nvSpPr>
        <p:spPr>
          <a:xfrm>
            <a:off x="5476725" y="4103500"/>
            <a:ext cx="33555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Context abstraction: Composes a static bias from dynamic sequence.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Body and mind</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Thinking about the future caused participants to lean slightly forward while thinking about the past caused participants to lean slightly backwards. </a:t>
            </a:r>
            <a:r>
              <a:rPr lang="en" sz="1700">
                <a:solidFill>
                  <a:srgbClr val="FF0000"/>
                </a:solidFill>
              </a:rPr>
              <a:t>Future is Ahead </a:t>
            </a:r>
            <a:endParaRPr sz="1700"/>
          </a:p>
          <a:p>
            <a:pPr indent="-336550" lvl="0" marL="457200" rtl="0" algn="l">
              <a:spcBef>
                <a:spcPts val="1000"/>
              </a:spcBef>
              <a:spcAft>
                <a:spcPts val="0"/>
              </a:spcAft>
              <a:buSzPts val="1700"/>
              <a:buChar char="-"/>
            </a:pPr>
            <a:r>
              <a:rPr lang="en" sz="1700"/>
              <a:t>Subjects were asked to remember a time when they were either socially accepted or socially snubbed. Those with warm memories of acceptance judged the room to be 5 degrees warmer on the average than those who remembered being coldly snubbed. </a:t>
            </a:r>
            <a:r>
              <a:rPr lang="en" sz="1700">
                <a:solidFill>
                  <a:srgbClr val="FF0000"/>
                </a:solidFill>
              </a:rPr>
              <a:t>Affection Is Warmth</a:t>
            </a:r>
            <a:r>
              <a:rPr lang="en" sz="1700"/>
              <a:t> </a:t>
            </a:r>
            <a:endParaRPr sz="1700"/>
          </a:p>
          <a:p>
            <a:pPr indent="-336550" lvl="0" marL="457200" rtl="0" algn="l">
              <a:spcBef>
                <a:spcPts val="1000"/>
              </a:spcBef>
              <a:spcAft>
                <a:spcPts val="1000"/>
              </a:spcAft>
              <a:buSzPts val="1700"/>
              <a:buChar char="-"/>
            </a:pPr>
            <a:r>
              <a:rPr lang="en" sz="1700"/>
              <a:t>Subjects asked to think about a moral transgression like adultery or cheating on a test were more likely to request an antiseptic cloth after the experiment than those who had thought about good deeds. </a:t>
            </a:r>
            <a:r>
              <a:rPr lang="en" sz="1700">
                <a:solidFill>
                  <a:srgbClr val="FF0000"/>
                </a:solidFill>
              </a:rPr>
              <a:t>Morality is Purity</a:t>
            </a:r>
            <a:endParaRPr sz="1700">
              <a:solidFill>
                <a:srgbClr val="FF0000"/>
              </a:solidFill>
            </a:endParaRPr>
          </a:p>
        </p:txBody>
      </p:sp>
      <p:sp>
        <p:nvSpPr>
          <p:cNvPr id="96" name="Google Shape;96;p19"/>
          <p:cNvSpPr txBox="1"/>
          <p:nvPr/>
        </p:nvSpPr>
        <p:spPr>
          <a:xfrm>
            <a:off x="2340800" y="4658150"/>
            <a:ext cx="6701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McNerney, Samuel. "A brief guide to embodied cognition: Why you are not your brain." </a:t>
            </a:r>
            <a:r>
              <a:rPr i="1" lang="en" sz="1000">
                <a:solidFill>
                  <a:srgbClr val="222222"/>
                </a:solidFill>
                <a:highlight>
                  <a:srgbClr val="FFFFFF"/>
                </a:highlight>
              </a:rPr>
              <a:t>Scientific American</a:t>
            </a:r>
            <a:r>
              <a:rPr lang="en" sz="1000">
                <a:solidFill>
                  <a:srgbClr val="222222"/>
                </a:solidFill>
                <a:highlight>
                  <a:srgbClr val="FFFFFF"/>
                </a:highlight>
              </a:rPr>
              <a:t> 4 (2011).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82"/>
          <p:cNvPicPr preferRelativeResize="0"/>
          <p:nvPr/>
        </p:nvPicPr>
        <p:blipFill>
          <a:blip r:embed="rId3">
            <a:alphaModFix/>
          </a:blip>
          <a:stretch>
            <a:fillRect/>
          </a:stretch>
        </p:blipFill>
        <p:spPr>
          <a:xfrm>
            <a:off x="152400" y="152400"/>
            <a:ext cx="8839202" cy="47539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model</a:t>
            </a:r>
            <a:endParaRPr/>
          </a:p>
          <a:p>
            <a:pPr indent="0" lvl="0" marL="0" rtl="0" algn="l">
              <a:spcBef>
                <a:spcPts val="0"/>
              </a:spcBef>
              <a:spcAft>
                <a:spcPts val="0"/>
              </a:spcAft>
              <a:buNone/>
            </a:pPr>
            <a:r>
              <a:t/>
            </a:r>
            <a:endParaRPr/>
          </a:p>
        </p:txBody>
      </p:sp>
      <p:sp>
        <p:nvSpPr>
          <p:cNvPr id="566" name="Google Shape;566;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E3D40"/>
                </a:solidFill>
                <a:highlight>
                  <a:srgbClr val="FFFFFF"/>
                </a:highlight>
              </a:rPr>
              <a:t>MTRNNs with context abstraction: </a:t>
            </a:r>
            <a:endParaRPr sz="1350">
              <a:solidFill>
                <a:srgbClr val="3E3D40"/>
              </a:solidFill>
              <a:highlight>
                <a:srgbClr val="FFFFFF"/>
              </a:highlight>
            </a:endParaRPr>
          </a:p>
          <a:p>
            <a:pPr indent="-314325" lvl="0" marL="457200" rtl="0" algn="l">
              <a:spcBef>
                <a:spcPts val="0"/>
              </a:spcBef>
              <a:spcAft>
                <a:spcPts val="0"/>
              </a:spcAft>
              <a:buClr>
                <a:srgbClr val="3E3D40"/>
              </a:buClr>
              <a:buSzPts val="1350"/>
              <a:buChar char="-"/>
            </a:pPr>
            <a:r>
              <a:rPr lang="en" sz="1350">
                <a:solidFill>
                  <a:srgbClr val="3E3D40"/>
                </a:solidFill>
                <a:highlight>
                  <a:srgbClr val="FFFFFF"/>
                </a:highlight>
              </a:rPr>
              <a:t>Sensory inputs from multiple modalities</a:t>
            </a:r>
            <a:endParaRPr sz="1350">
              <a:solidFill>
                <a:srgbClr val="3E3D40"/>
              </a:solidFill>
              <a:highlight>
                <a:srgbClr val="FFFFFF"/>
              </a:highlight>
            </a:endParaRPr>
          </a:p>
          <a:p>
            <a:pPr indent="-314325" lvl="0" marL="457200" rtl="0" algn="l">
              <a:spcBef>
                <a:spcPts val="0"/>
              </a:spcBef>
              <a:spcAft>
                <a:spcPts val="0"/>
              </a:spcAft>
              <a:buClr>
                <a:srgbClr val="3E3D40"/>
              </a:buClr>
              <a:buSzPts val="1350"/>
              <a:buChar char="-"/>
            </a:pPr>
            <a:r>
              <a:rPr lang="en" sz="1350">
                <a:solidFill>
                  <a:srgbClr val="3E3D40"/>
                </a:solidFill>
                <a:highlight>
                  <a:srgbClr val="FFFFFF"/>
                </a:highlight>
              </a:rPr>
              <a:t>Composes </a:t>
            </a:r>
            <a:r>
              <a:rPr lang="en" sz="1350">
                <a:solidFill>
                  <a:srgbClr val="3E3D40"/>
                </a:solidFill>
                <a:highlight>
                  <a:srgbClr val="FFFFFF"/>
                </a:highlight>
              </a:rPr>
              <a:t>sensation into an overall meaning for the sensation</a:t>
            </a:r>
            <a:endParaRPr sz="1350">
              <a:solidFill>
                <a:srgbClr val="3E3D40"/>
              </a:solidFill>
              <a:highlight>
                <a:srgbClr val="FFFFFF"/>
              </a:highlight>
            </a:endParaRPr>
          </a:p>
          <a:p>
            <a:pPr indent="0" lvl="0" marL="0" rtl="0" algn="l">
              <a:spcBef>
                <a:spcPts val="1600"/>
              </a:spcBef>
              <a:spcAft>
                <a:spcPts val="0"/>
              </a:spcAft>
              <a:buNone/>
            </a:pPr>
            <a:r>
              <a:rPr lang="en" sz="1350">
                <a:solidFill>
                  <a:srgbClr val="3E3D40"/>
                </a:solidFill>
                <a:highlight>
                  <a:srgbClr val="FFFFFF"/>
                </a:highlight>
              </a:rPr>
              <a:t>MTRNN with context bias:</a:t>
            </a:r>
            <a:endParaRPr sz="1350">
              <a:solidFill>
                <a:srgbClr val="3E3D40"/>
              </a:solidFill>
              <a:highlight>
                <a:srgbClr val="FFFFFF"/>
              </a:highlight>
            </a:endParaRPr>
          </a:p>
          <a:p>
            <a:pPr indent="-314325" lvl="0" marL="457200" rtl="0" algn="l">
              <a:spcBef>
                <a:spcPts val="0"/>
              </a:spcBef>
              <a:spcAft>
                <a:spcPts val="0"/>
              </a:spcAft>
              <a:buClr>
                <a:srgbClr val="3E3D40"/>
              </a:buClr>
              <a:buSzPts val="1350"/>
              <a:buChar char="-"/>
            </a:pPr>
            <a:r>
              <a:rPr lang="en" sz="1350">
                <a:solidFill>
                  <a:srgbClr val="3E3D40"/>
                </a:solidFill>
                <a:highlight>
                  <a:srgbClr val="FFFFFF"/>
                </a:highlight>
              </a:rPr>
              <a:t>Verbalizing the observed sensation in natural language</a:t>
            </a:r>
            <a:endParaRPr sz="1350">
              <a:solidFill>
                <a:srgbClr val="3E3D40"/>
              </a:solidFill>
              <a:highlight>
                <a:srgbClr val="FFFFFF"/>
              </a:highlight>
            </a:endParaRPr>
          </a:p>
          <a:p>
            <a:pPr indent="-314325" lvl="0" marL="457200" rtl="0" algn="l">
              <a:spcBef>
                <a:spcPts val="0"/>
              </a:spcBef>
              <a:spcAft>
                <a:spcPts val="0"/>
              </a:spcAft>
              <a:buClr>
                <a:srgbClr val="3E3D40"/>
              </a:buClr>
              <a:buSzPts val="1350"/>
              <a:buChar char="-"/>
            </a:pPr>
            <a:r>
              <a:rPr lang="en" sz="1350">
                <a:solidFill>
                  <a:srgbClr val="3E3D40"/>
                </a:solidFill>
                <a:highlight>
                  <a:srgbClr val="FFFFFF"/>
                </a:highlight>
              </a:rPr>
              <a:t>Decomposes meaning into a verbal description</a:t>
            </a:r>
            <a:endParaRPr sz="1350">
              <a:solidFill>
                <a:srgbClr val="3E3D40"/>
              </a:solidFill>
              <a:highlight>
                <a:srgbClr val="FFFFFF"/>
              </a:highlight>
            </a:endParaRPr>
          </a:p>
          <a:p>
            <a:pPr indent="0" lvl="0" marL="0" rtl="0" algn="l">
              <a:spcBef>
                <a:spcPts val="1600"/>
              </a:spcBef>
              <a:spcAft>
                <a:spcPts val="0"/>
              </a:spcAft>
              <a:buNone/>
            </a:pPr>
            <a:r>
              <a:rPr lang="en" sz="1350">
                <a:solidFill>
                  <a:srgbClr val="3E3D40"/>
                </a:solidFill>
                <a:highlight>
                  <a:srgbClr val="FFFFFF"/>
                </a:highlight>
              </a:rPr>
              <a:t>Context </a:t>
            </a:r>
            <a:r>
              <a:rPr lang="en" sz="1350">
                <a:solidFill>
                  <a:srgbClr val="3E3D40"/>
                </a:solidFill>
                <a:highlight>
                  <a:srgbClr val="FFFFFF"/>
                </a:highlight>
              </a:rPr>
              <a:t>controlling units of MTRNNs:</a:t>
            </a:r>
            <a:endParaRPr sz="1350">
              <a:solidFill>
                <a:srgbClr val="3E3D40"/>
              </a:solidFill>
              <a:highlight>
                <a:srgbClr val="FFFFFF"/>
              </a:highlight>
            </a:endParaRPr>
          </a:p>
          <a:p>
            <a:pPr indent="-314325" lvl="0" marL="457200" rtl="0" algn="l">
              <a:spcBef>
                <a:spcPts val="0"/>
              </a:spcBef>
              <a:spcAft>
                <a:spcPts val="0"/>
              </a:spcAft>
              <a:buClr>
                <a:srgbClr val="3E3D40"/>
              </a:buClr>
              <a:buSzPts val="1350"/>
              <a:buChar char="-"/>
            </a:pPr>
            <a:r>
              <a:rPr lang="en" sz="1350">
                <a:solidFill>
                  <a:srgbClr val="3E3D40"/>
                </a:solidFill>
                <a:highlight>
                  <a:srgbClr val="FFFFFF"/>
                </a:highlight>
              </a:rPr>
              <a:t>Coupled in cell assemblies. </a:t>
            </a:r>
            <a:endParaRPr sz="1350">
              <a:solidFill>
                <a:srgbClr val="3E3D40"/>
              </a:solidFill>
              <a:highlight>
                <a:srgbClr val="FFFFFF"/>
              </a:highlight>
            </a:endParaRPr>
          </a:p>
          <a:p>
            <a:pPr indent="-314325" lvl="0" marL="457200" rtl="0" algn="l">
              <a:spcBef>
                <a:spcPts val="0"/>
              </a:spcBef>
              <a:spcAft>
                <a:spcPts val="0"/>
              </a:spcAft>
              <a:buClr>
                <a:srgbClr val="3E3D40"/>
              </a:buClr>
              <a:buSzPts val="1350"/>
              <a:buChar char="-"/>
            </a:pPr>
            <a:r>
              <a:rPr lang="en" sz="1350">
                <a:solidFill>
                  <a:srgbClr val="3E3D40"/>
                </a:solidFill>
                <a:highlight>
                  <a:srgbClr val="FFFFFF"/>
                </a:highlight>
              </a:rPr>
              <a:t>Sparse latent representation can emerge through iterative learning</a:t>
            </a:r>
            <a:endParaRPr sz="1350">
              <a:solidFill>
                <a:srgbClr val="3E3D40"/>
              </a:solidFill>
              <a:highlight>
                <a:srgbClr val="FFFFFF"/>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Developmental Robot</a:t>
            </a:r>
            <a:endParaRPr/>
          </a:p>
        </p:txBody>
      </p:sp>
      <p:sp>
        <p:nvSpPr>
          <p:cNvPr id="572" name="Google Shape;572;p84"/>
          <p:cNvSpPr txBox="1"/>
          <p:nvPr/>
        </p:nvSpPr>
        <p:spPr>
          <a:xfrm>
            <a:off x="0" y="1227825"/>
            <a:ext cx="57189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E3D40"/>
                </a:solidFill>
                <a:highlight>
                  <a:srgbClr val="FFFFFF"/>
                </a:highlight>
                <a:latin typeface="Georgia"/>
                <a:ea typeface="Georgia"/>
                <a:cs typeface="Georgia"/>
                <a:sym typeface="Georgia"/>
              </a:rPr>
              <a:t>NICO (Neuro-Inspired COmpanion) as model of an infant learner </a:t>
            </a:r>
            <a:endParaRPr/>
          </a:p>
        </p:txBody>
      </p:sp>
      <p:pic>
        <p:nvPicPr>
          <p:cNvPr id="573" name="Google Shape;573;p84"/>
          <p:cNvPicPr preferRelativeResize="0"/>
          <p:nvPr/>
        </p:nvPicPr>
        <p:blipFill>
          <a:blip r:embed="rId3">
            <a:alphaModFix/>
          </a:blip>
          <a:stretch>
            <a:fillRect/>
          </a:stretch>
        </p:blipFill>
        <p:spPr>
          <a:xfrm>
            <a:off x="176875" y="1715150"/>
            <a:ext cx="2305775" cy="1771004"/>
          </a:xfrm>
          <a:prstGeom prst="rect">
            <a:avLst/>
          </a:prstGeom>
          <a:noFill/>
          <a:ln>
            <a:noFill/>
          </a:ln>
        </p:spPr>
      </p:pic>
      <p:pic>
        <p:nvPicPr>
          <p:cNvPr id="574" name="Google Shape;574;p84"/>
          <p:cNvPicPr preferRelativeResize="0"/>
          <p:nvPr/>
        </p:nvPicPr>
        <p:blipFill>
          <a:blip r:embed="rId4">
            <a:alphaModFix/>
          </a:blip>
          <a:stretch>
            <a:fillRect/>
          </a:stretch>
        </p:blipFill>
        <p:spPr>
          <a:xfrm>
            <a:off x="2705478" y="1696424"/>
            <a:ext cx="2305773" cy="1804799"/>
          </a:xfrm>
          <a:prstGeom prst="rect">
            <a:avLst/>
          </a:prstGeom>
          <a:noFill/>
          <a:ln>
            <a:noFill/>
          </a:ln>
        </p:spPr>
      </p:pic>
      <p:pic>
        <p:nvPicPr>
          <p:cNvPr id="575" name="Google Shape;575;p84"/>
          <p:cNvPicPr preferRelativeResize="0"/>
          <p:nvPr/>
        </p:nvPicPr>
        <p:blipFill>
          <a:blip r:embed="rId5">
            <a:alphaModFix/>
          </a:blip>
          <a:stretch>
            <a:fillRect/>
          </a:stretch>
        </p:blipFill>
        <p:spPr>
          <a:xfrm>
            <a:off x="7034525" y="171750"/>
            <a:ext cx="1931926" cy="3038374"/>
          </a:xfrm>
          <a:prstGeom prst="rect">
            <a:avLst/>
          </a:prstGeom>
          <a:noFill/>
          <a:ln>
            <a:noFill/>
          </a:ln>
        </p:spPr>
      </p:pic>
      <p:pic>
        <p:nvPicPr>
          <p:cNvPr id="576" name="Google Shape;576;p84"/>
          <p:cNvPicPr preferRelativeResize="0"/>
          <p:nvPr/>
        </p:nvPicPr>
        <p:blipFill>
          <a:blip r:embed="rId6">
            <a:alphaModFix/>
          </a:blip>
          <a:stretch>
            <a:fillRect/>
          </a:stretch>
        </p:blipFill>
        <p:spPr>
          <a:xfrm>
            <a:off x="4849925" y="3363000"/>
            <a:ext cx="3671824" cy="1655025"/>
          </a:xfrm>
          <a:prstGeom prst="rect">
            <a:avLst/>
          </a:prstGeom>
          <a:noFill/>
          <a:ln>
            <a:noFill/>
          </a:ln>
        </p:spPr>
      </p:pic>
      <p:sp>
        <p:nvSpPr>
          <p:cNvPr id="577" name="Google Shape;577;p84"/>
          <p:cNvSpPr txBox="1"/>
          <p:nvPr/>
        </p:nvSpPr>
        <p:spPr>
          <a:xfrm>
            <a:off x="176875" y="4549475"/>
            <a:ext cx="43950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highlight>
                  <a:srgbClr val="FFFFFF"/>
                </a:highlight>
              </a:rPr>
              <a:t>Kerzel, et al. "NICO—Neuro-inspired companion: a developmental humanoid robot platform for multimodal interaction." In </a:t>
            </a:r>
            <a:r>
              <a:rPr i="1" lang="en" sz="800">
                <a:solidFill>
                  <a:srgbClr val="222222"/>
                </a:solidFill>
                <a:highlight>
                  <a:srgbClr val="FFFFFF"/>
                </a:highlight>
              </a:rPr>
              <a:t>2017 26th IEEE International Symposium on Robot and Human Interactive Communication (RO-MAN)</a:t>
            </a:r>
            <a:r>
              <a:rPr lang="en" sz="800">
                <a:solidFill>
                  <a:srgbClr val="222222"/>
                </a:solidFill>
                <a:highlight>
                  <a:srgbClr val="FFFFFF"/>
                </a:highlight>
              </a:rPr>
              <a:t>, pp. 113-120. IEEE, 2017.</a:t>
            </a:r>
            <a:endParaRPr sz="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Developmental Robot</a:t>
            </a:r>
            <a:endParaRPr/>
          </a:p>
        </p:txBody>
      </p:sp>
      <p:pic>
        <p:nvPicPr>
          <p:cNvPr id="583" name="Google Shape;583;p85"/>
          <p:cNvPicPr preferRelativeResize="0"/>
          <p:nvPr/>
        </p:nvPicPr>
        <p:blipFill>
          <a:blip r:embed="rId3">
            <a:alphaModFix/>
          </a:blip>
          <a:stretch>
            <a:fillRect/>
          </a:stretch>
        </p:blipFill>
        <p:spPr>
          <a:xfrm>
            <a:off x="639250" y="1885949"/>
            <a:ext cx="7865501" cy="1937350"/>
          </a:xfrm>
          <a:prstGeom prst="rect">
            <a:avLst/>
          </a:prstGeom>
          <a:noFill/>
          <a:ln>
            <a:noFill/>
          </a:ln>
        </p:spPr>
      </p:pic>
      <p:sp>
        <p:nvSpPr>
          <p:cNvPr id="584" name="Google Shape;584;p85"/>
          <p:cNvSpPr txBox="1"/>
          <p:nvPr/>
        </p:nvSpPr>
        <p:spPr>
          <a:xfrm>
            <a:off x="0" y="1227825"/>
            <a:ext cx="57189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E3D40"/>
                </a:solidFill>
                <a:highlight>
                  <a:srgbClr val="FFFFFF"/>
                </a:highlight>
                <a:latin typeface="Georgia"/>
                <a:ea typeface="Georgia"/>
                <a:cs typeface="Georgia"/>
                <a:sym typeface="Georgia"/>
              </a:rPr>
              <a:t>NICO (</a:t>
            </a:r>
            <a:r>
              <a:rPr lang="en" sz="1350">
                <a:solidFill>
                  <a:srgbClr val="3E3D40"/>
                </a:solidFill>
                <a:highlight>
                  <a:srgbClr val="FFFFFF"/>
                </a:highlight>
                <a:latin typeface="Georgia"/>
                <a:ea typeface="Georgia"/>
                <a:cs typeface="Georgia"/>
                <a:sym typeface="Georgia"/>
              </a:rPr>
              <a:t>Neuro-Inspired COmpanion) as model of an infant learner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590" name="Google Shape;590;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EMILv1 Data:</a:t>
            </a:r>
            <a:endParaRPr/>
          </a:p>
          <a:p>
            <a:pPr indent="-342900" lvl="0" marL="457200" rtl="0" algn="l">
              <a:spcBef>
                <a:spcPts val="1600"/>
              </a:spcBef>
              <a:spcAft>
                <a:spcPts val="0"/>
              </a:spcAft>
              <a:buSzPts val="1800"/>
              <a:buChar char="-"/>
            </a:pPr>
            <a:r>
              <a:rPr lang="en"/>
              <a:t>240 sensation-description pairs</a:t>
            </a:r>
            <a:endParaRPr/>
          </a:p>
          <a:p>
            <a:pPr indent="-342900" lvl="0" marL="457200" rtl="0" algn="l">
              <a:spcBef>
                <a:spcPts val="0"/>
              </a:spcBef>
              <a:spcAft>
                <a:spcPts val="0"/>
              </a:spcAft>
              <a:buSzPts val="1800"/>
              <a:buChar char="-"/>
            </a:pPr>
            <a:r>
              <a:rPr lang="en"/>
              <a:t>up to 740 time steps for the perception streams </a:t>
            </a:r>
            <a:endParaRPr/>
          </a:p>
          <a:p>
            <a:pPr indent="-342900" lvl="0" marL="457200" rtl="0" algn="l">
              <a:spcBef>
                <a:spcPts val="0"/>
              </a:spcBef>
              <a:spcAft>
                <a:spcPts val="0"/>
              </a:spcAft>
              <a:buSzPts val="1800"/>
              <a:buChar char="-"/>
            </a:pPr>
            <a:r>
              <a:rPr lang="en"/>
              <a:t>up to four words for the description</a:t>
            </a:r>
            <a:endParaRPr/>
          </a:p>
          <a:p>
            <a:pPr indent="-342900" lvl="0" marL="457200" rtl="0" algn="l">
              <a:spcBef>
                <a:spcPts val="0"/>
              </a:spcBef>
              <a:spcAft>
                <a:spcPts val="0"/>
              </a:spcAft>
              <a:buSzPts val="1800"/>
              <a:buChar char="-"/>
            </a:pPr>
            <a:r>
              <a:rPr lang="en"/>
              <a:t>Descriptions’ vocabulary: 68 words and 4 punctuation symbols.</a:t>
            </a:r>
            <a:endParaRPr/>
          </a:p>
          <a:p>
            <a:pPr indent="-342900" lvl="0" marL="457200" rtl="0" algn="l">
              <a:spcBef>
                <a:spcPts val="0"/>
              </a:spcBef>
              <a:spcAft>
                <a:spcPts val="0"/>
              </a:spcAft>
              <a:buSzPts val="1800"/>
              <a:buChar char="-"/>
            </a:pPr>
            <a:r>
              <a:rPr lang="en"/>
              <a:t>Each word represented with one to nine phonemes</a:t>
            </a:r>
            <a:endParaRPr/>
          </a:p>
          <a:p>
            <a:pPr indent="0" lvl="0" marL="0" rtl="0" algn="l">
              <a:spcBef>
                <a:spcPts val="1600"/>
              </a:spcBef>
              <a:spcAft>
                <a:spcPts val="0"/>
              </a:spcAft>
              <a:buNone/>
            </a:pPr>
            <a:r>
              <a:rPr lang="en"/>
              <a:t>EMILv1 + Teacher Data:</a:t>
            </a:r>
            <a:endParaRPr/>
          </a:p>
          <a:p>
            <a:pPr indent="-342900" lvl="0" marL="457200" rtl="0" algn="l">
              <a:spcBef>
                <a:spcPts val="1600"/>
              </a:spcBef>
              <a:spcAft>
                <a:spcPts val="0"/>
              </a:spcAft>
              <a:buSzPts val="1800"/>
              <a:buChar char="-"/>
            </a:pPr>
            <a:r>
              <a:rPr lang="en"/>
              <a:t>Nouns and verbs replaced by synonyms + gaussian noise to perception </a:t>
            </a:r>
            <a:endParaRPr/>
          </a:p>
          <a:p>
            <a:pPr indent="0" lvl="0" marL="0" rtl="0" algn="l">
              <a:spcBef>
                <a:spcPts val="1600"/>
              </a:spcBef>
              <a:spcAft>
                <a:spcPts val="16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Representation and Training</a:t>
            </a:r>
            <a:endParaRPr/>
          </a:p>
        </p:txBody>
      </p:sp>
      <p:sp>
        <p:nvSpPr>
          <p:cNvPr id="596" name="Google Shape;596;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Phonetic:</a:t>
            </a:r>
            <a:endParaRPr/>
          </a:p>
          <a:p>
            <a:pPr indent="-342900" lvl="0" marL="457200" rtl="0" algn="l">
              <a:spcBef>
                <a:spcPts val="1600"/>
              </a:spcBef>
              <a:spcAft>
                <a:spcPts val="0"/>
              </a:spcAft>
              <a:buSzPts val="1800"/>
              <a:buChar char="-"/>
            </a:pPr>
            <a:r>
              <a:rPr lang="en"/>
              <a:t>Utterances into phonetic sequence. Simple one-hot vectors.</a:t>
            </a:r>
            <a:endParaRPr/>
          </a:p>
          <a:p>
            <a:pPr indent="-342900" lvl="0" marL="457200" rtl="0" algn="l">
              <a:spcBef>
                <a:spcPts val="0"/>
              </a:spcBef>
              <a:spcAft>
                <a:spcPts val="0"/>
              </a:spcAft>
              <a:buSzPts val="1800"/>
              <a:buChar char="-"/>
            </a:pPr>
            <a:r>
              <a:rPr lang="en"/>
              <a:t>Mel-Frequency Cepstral Coefficients to 13D space (33 ms)</a:t>
            </a:r>
            <a:endParaRPr/>
          </a:p>
          <a:p>
            <a:pPr indent="0" lvl="0" marL="0" rtl="0" algn="l">
              <a:spcBef>
                <a:spcPts val="1600"/>
              </a:spcBef>
              <a:spcAft>
                <a:spcPts val="0"/>
              </a:spcAft>
              <a:buNone/>
            </a:pPr>
            <a:r>
              <a:rPr lang="en"/>
              <a:t>Word embedding: </a:t>
            </a:r>
            <a:endParaRPr/>
          </a:p>
          <a:p>
            <a:pPr indent="-342900" lvl="0" marL="457200" rtl="0" algn="l">
              <a:spcBef>
                <a:spcPts val="1600"/>
              </a:spcBef>
              <a:spcAft>
                <a:spcPts val="0"/>
              </a:spcAft>
              <a:buSzPts val="1800"/>
              <a:buChar char="-"/>
            </a:pPr>
            <a:r>
              <a:rPr lang="en"/>
              <a:t>GloVe-6B</a:t>
            </a:r>
            <a:endParaRPr/>
          </a:p>
          <a:p>
            <a:pPr indent="0" lvl="0" marL="0" rtl="0" algn="l">
              <a:spcBef>
                <a:spcPts val="1600"/>
              </a:spcBef>
              <a:spcAft>
                <a:spcPts val="0"/>
              </a:spcAft>
              <a:buNone/>
            </a:pPr>
            <a:r>
              <a:rPr lang="en"/>
              <a:t>Visual input: </a:t>
            </a:r>
            <a:endParaRPr/>
          </a:p>
          <a:p>
            <a:pPr indent="-342900" lvl="0" marL="457200" rtl="0" algn="l">
              <a:spcBef>
                <a:spcPts val="1600"/>
              </a:spcBef>
              <a:spcAft>
                <a:spcPts val="0"/>
              </a:spcAft>
              <a:buSzPts val="1800"/>
              <a:buChar char="-"/>
            </a:pPr>
            <a:r>
              <a:rPr lang="en"/>
              <a:t>VGG16 + PCA to 19D space. Pretrained in ImageNet.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Generalization</a:t>
            </a:r>
            <a:endParaRPr/>
          </a:p>
        </p:txBody>
      </p:sp>
      <p:pic>
        <p:nvPicPr>
          <p:cNvPr id="602" name="Google Shape;602;p88"/>
          <p:cNvPicPr preferRelativeResize="0"/>
          <p:nvPr/>
        </p:nvPicPr>
        <p:blipFill>
          <a:blip r:embed="rId3">
            <a:alphaModFix/>
          </a:blip>
          <a:stretch>
            <a:fillRect/>
          </a:stretch>
        </p:blipFill>
        <p:spPr>
          <a:xfrm>
            <a:off x="152400" y="1551125"/>
            <a:ext cx="8839199" cy="1268267"/>
          </a:xfrm>
          <a:prstGeom prst="rect">
            <a:avLst/>
          </a:prstGeom>
          <a:noFill/>
          <a:ln>
            <a:noFill/>
          </a:ln>
        </p:spPr>
      </p:pic>
      <p:sp>
        <p:nvSpPr>
          <p:cNvPr id="603" name="Google Shape;603;p88"/>
          <p:cNvSpPr txBox="1"/>
          <p:nvPr/>
        </p:nvSpPr>
        <p:spPr>
          <a:xfrm>
            <a:off x="319625" y="3315500"/>
            <a:ext cx="7337400" cy="11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Generalization is difficult:</a:t>
            </a:r>
            <a:endParaRPr/>
          </a:p>
          <a:p>
            <a:pPr indent="-317500" lvl="0" marL="457200" rtl="0" algn="l">
              <a:spcBef>
                <a:spcPts val="0"/>
              </a:spcBef>
              <a:spcAft>
                <a:spcPts val="0"/>
              </a:spcAft>
              <a:buSzPts val="1400"/>
              <a:buChar char="-"/>
            </a:pPr>
            <a:r>
              <a:rPr lang="en"/>
              <a:t>Phonetics: small errors such as pauses that are too long or producing incorrect phonemes at the end of words or utterances.</a:t>
            </a:r>
            <a:endParaRPr/>
          </a:p>
          <a:p>
            <a:pPr indent="-317500" lvl="0" marL="457200" rtl="0" algn="l">
              <a:spcBef>
                <a:spcPts val="0"/>
              </a:spcBef>
              <a:spcAft>
                <a:spcPts val="0"/>
              </a:spcAft>
              <a:buSzPts val="1400"/>
              <a:buChar char="-"/>
            </a:pPr>
            <a:r>
              <a:rPr lang="en"/>
              <a:t>Word embedding: non related words are mixed up.</a:t>
            </a:r>
            <a:endParaRPr/>
          </a:p>
          <a:p>
            <a:pPr indent="-317500" lvl="0" marL="457200" rtl="0" algn="l">
              <a:spcBef>
                <a:spcPts val="0"/>
              </a:spcBef>
              <a:spcAft>
                <a:spcPts val="0"/>
              </a:spcAft>
              <a:buClr>
                <a:srgbClr val="FF0000"/>
              </a:buClr>
              <a:buSzPts val="1400"/>
              <a:buChar char="-"/>
            </a:pPr>
            <a:r>
              <a:rPr lang="en">
                <a:solidFill>
                  <a:srgbClr val="FF0000"/>
                </a:solidFill>
              </a:rPr>
              <a:t>The timescale is important for performance</a:t>
            </a:r>
            <a:endParaRPr>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Timescales</a:t>
            </a:r>
            <a:endParaRPr/>
          </a:p>
        </p:txBody>
      </p:sp>
      <p:pic>
        <p:nvPicPr>
          <p:cNvPr id="609" name="Google Shape;609;p89"/>
          <p:cNvPicPr preferRelativeResize="0"/>
          <p:nvPr/>
        </p:nvPicPr>
        <p:blipFill>
          <a:blip r:embed="rId3">
            <a:alphaModFix/>
          </a:blip>
          <a:stretch>
            <a:fillRect/>
          </a:stretch>
        </p:blipFill>
        <p:spPr>
          <a:xfrm>
            <a:off x="2797227" y="445025"/>
            <a:ext cx="4887934" cy="44904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Latent Representations in Cell Assemblies</a:t>
            </a:r>
            <a:endParaRPr/>
          </a:p>
        </p:txBody>
      </p:sp>
      <p:pic>
        <p:nvPicPr>
          <p:cNvPr id="615" name="Google Shape;615;p90"/>
          <p:cNvPicPr preferRelativeResize="0"/>
          <p:nvPr/>
        </p:nvPicPr>
        <p:blipFill>
          <a:blip r:embed="rId3">
            <a:alphaModFix/>
          </a:blip>
          <a:stretch>
            <a:fillRect/>
          </a:stretch>
        </p:blipFill>
        <p:spPr>
          <a:xfrm>
            <a:off x="2745425" y="956900"/>
            <a:ext cx="3547376" cy="40480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Latent Representations in Cell Assemblies</a:t>
            </a:r>
            <a:endParaRPr/>
          </a:p>
        </p:txBody>
      </p:sp>
      <p:pic>
        <p:nvPicPr>
          <p:cNvPr id="621" name="Google Shape;621;p91"/>
          <p:cNvPicPr preferRelativeResize="0"/>
          <p:nvPr/>
        </p:nvPicPr>
        <p:blipFill>
          <a:blip r:embed="rId3">
            <a:alphaModFix/>
          </a:blip>
          <a:stretch>
            <a:fillRect/>
          </a:stretch>
        </p:blipFill>
        <p:spPr>
          <a:xfrm>
            <a:off x="311700" y="1770381"/>
            <a:ext cx="8520599" cy="16027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1</a:t>
            </a:r>
            <a:r>
              <a:rPr lang="en"/>
              <a:t>: </a:t>
            </a:r>
            <a:r>
              <a:rPr lang="en"/>
              <a:t>To Test Machine Comprehension, Start by Defining Comprehension</a:t>
            </a:r>
            <a:endParaRPr/>
          </a:p>
        </p:txBody>
      </p:sp>
      <p:sp>
        <p:nvSpPr>
          <p:cNvPr id="102" name="Google Shape;102;p20"/>
          <p:cNvSpPr txBox="1"/>
          <p:nvPr>
            <p:ph idx="1" type="body"/>
          </p:nvPr>
        </p:nvSpPr>
        <p:spPr>
          <a:xfrm>
            <a:off x="311700" y="1457275"/>
            <a:ext cx="8520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Question-Answering task:</a:t>
            </a:r>
            <a:endParaRPr/>
          </a:p>
          <a:p>
            <a:pPr indent="-342900" lvl="0" marL="457200" rtl="0" algn="l">
              <a:spcBef>
                <a:spcPts val="1600"/>
              </a:spcBef>
              <a:spcAft>
                <a:spcPts val="0"/>
              </a:spcAft>
              <a:buSzPts val="1800"/>
              <a:buChar char="-"/>
            </a:pPr>
            <a:r>
              <a:rPr lang="en"/>
              <a:t>“The more difficult the QA task, more robust the comprehension” </a:t>
            </a:r>
            <a:endParaRPr/>
          </a:p>
          <a:p>
            <a:pPr indent="-342900" lvl="0" marL="457200" rtl="0" algn="l">
              <a:spcBef>
                <a:spcPts val="0"/>
              </a:spcBef>
              <a:spcAft>
                <a:spcPts val="0"/>
              </a:spcAft>
              <a:buSzPts val="1800"/>
              <a:buChar char="-"/>
            </a:pPr>
            <a:r>
              <a:rPr lang="en"/>
              <a:t>QA satisfies the “</a:t>
            </a:r>
            <a:r>
              <a:rPr b="1" lang="en">
                <a:solidFill>
                  <a:srgbClr val="FF0000"/>
                </a:solidFill>
              </a:rPr>
              <a:t>how</a:t>
            </a:r>
            <a:r>
              <a:rPr lang="en"/>
              <a:t>”, but not “</a:t>
            </a:r>
            <a:r>
              <a:rPr b="1" lang="en">
                <a:solidFill>
                  <a:srgbClr val="FF0000"/>
                </a:solidFill>
              </a:rPr>
              <a:t>what</a:t>
            </a:r>
            <a:r>
              <a:rPr lang="en"/>
              <a:t>” to test.</a:t>
            </a:r>
            <a:endParaRPr/>
          </a:p>
        </p:txBody>
      </p:sp>
      <p:sp>
        <p:nvSpPr>
          <p:cNvPr id="103" name="Google Shape;103;p20"/>
          <p:cNvSpPr txBox="1"/>
          <p:nvPr/>
        </p:nvSpPr>
        <p:spPr>
          <a:xfrm>
            <a:off x="3796950" y="3553750"/>
            <a:ext cx="44388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Content</a:t>
            </a:r>
            <a:r>
              <a:rPr lang="en" sz="1800"/>
              <a:t>: what information expressed, implied, or relied on by the passage</a:t>
            </a:r>
            <a:endParaRPr sz="1800"/>
          </a:p>
        </p:txBody>
      </p:sp>
      <p:cxnSp>
        <p:nvCxnSpPr>
          <p:cNvPr id="104" name="Google Shape;104;p20"/>
          <p:cNvCxnSpPr>
            <a:endCxn id="103" idx="1"/>
          </p:cNvCxnSpPr>
          <p:nvPr/>
        </p:nvCxnSpPr>
        <p:spPr>
          <a:xfrm rot="5400000">
            <a:off x="3474000" y="2960800"/>
            <a:ext cx="1240800" cy="594900"/>
          </a:xfrm>
          <a:prstGeom prst="bentConnector4">
            <a:avLst>
              <a:gd fmla="val 36908" name="adj1"/>
              <a:gd fmla="val 140028" name="adj2"/>
            </a:avLst>
          </a:prstGeom>
          <a:noFill/>
          <a:ln cap="flat" cmpd="sng" w="9525">
            <a:solidFill>
              <a:schemeClr val="dk2"/>
            </a:solidFill>
            <a:prstDash val="solid"/>
            <a:round/>
            <a:headEnd len="med" w="med" type="none"/>
            <a:tailEnd len="med" w="med" type="stealth"/>
          </a:ln>
        </p:spPr>
      </p:cxnSp>
      <p:sp>
        <p:nvSpPr>
          <p:cNvPr id="105" name="Google Shape;105;p20"/>
          <p:cNvSpPr txBox="1"/>
          <p:nvPr/>
        </p:nvSpPr>
        <p:spPr>
          <a:xfrm>
            <a:off x="2764950" y="4274500"/>
            <a:ext cx="36141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What about the current datasets?</a:t>
            </a:r>
            <a:endParaRPr sz="1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627" name="Google Shape;627;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t>
            </a:r>
            <a:r>
              <a:rPr lang="en"/>
              <a:t>mbodied neurocognitive models trained end-to-end allows the emergence and generalization of language grounding</a:t>
            </a:r>
            <a:endParaRPr/>
          </a:p>
          <a:p>
            <a:pPr indent="-342900" lvl="0" marL="457200" rtl="0" algn="l">
              <a:spcBef>
                <a:spcPts val="1000"/>
              </a:spcBef>
              <a:spcAft>
                <a:spcPts val="1000"/>
              </a:spcAft>
              <a:buSzPts val="1800"/>
              <a:buChar char="-"/>
            </a:pPr>
            <a:r>
              <a:rPr lang="en"/>
              <a:t>Timescale is important for learning (also observed by cognitive science)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r>
              <a:rPr lang="en"/>
              <a:t> Q1</a:t>
            </a:r>
            <a:endParaRPr/>
          </a:p>
        </p:txBody>
      </p:sp>
      <p:sp>
        <p:nvSpPr>
          <p:cNvPr id="633" name="Google Shape;633;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From the approaches we have discussed here, which one you think seems to be the most </a:t>
            </a:r>
            <a:r>
              <a:rPr lang="en"/>
              <a:t>promising</a:t>
            </a:r>
            <a:r>
              <a:rPr lang="en"/>
              <a:t> and why?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Q2</a:t>
            </a:r>
            <a:endParaRPr/>
          </a:p>
        </p:txBody>
      </p:sp>
      <p:sp>
        <p:nvSpPr>
          <p:cNvPr id="639" name="Google Shape;639;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 important is </a:t>
            </a:r>
            <a:r>
              <a:rPr lang="en"/>
              <a:t>cross-modality</a:t>
            </a:r>
            <a:r>
              <a:rPr lang="en"/>
              <a:t> learning for NLP? Can we achieve better LM without it? Do we need more data or better models?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Discussion Q3</a:t>
            </a:r>
            <a:endParaRPr/>
          </a:p>
        </p:txBody>
      </p:sp>
      <p:sp>
        <p:nvSpPr>
          <p:cNvPr id="645" name="Google Shape;645;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Should human </a:t>
            </a:r>
            <a:r>
              <a:rPr lang="en"/>
              <a:t>intelligence or human-like learning be the goal regarding AI development?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World knowledge</a:t>
            </a:r>
            <a:endParaRPr/>
          </a:p>
        </p:txBody>
      </p:sp>
      <p:sp>
        <p:nvSpPr>
          <p:cNvPr id="651" name="Google Shape;651;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the scene: </a:t>
            </a:r>
            <a:endParaRPr/>
          </a:p>
          <a:p>
            <a:pPr indent="0" lvl="0" marL="0" rtl="0" algn="l">
              <a:spcBef>
                <a:spcPts val="1600"/>
              </a:spcBef>
              <a:spcAft>
                <a:spcPts val="0"/>
              </a:spcAft>
              <a:buNone/>
            </a:pPr>
            <a:r>
              <a:rPr i="1" lang="en" sz="1300">
                <a:solidFill>
                  <a:srgbClr val="1F1F1F"/>
                </a:solidFill>
                <a:highlight>
                  <a:srgbClr val="FFFFFF"/>
                </a:highlight>
              </a:rPr>
              <a:t>Manny approached the table with the steaming plate. “Watch out!” said Emma. “There, I moved the water for you.”</a:t>
            </a:r>
            <a:endParaRPr i="1" sz="1300">
              <a:solidFill>
                <a:srgbClr val="1F1F1F"/>
              </a:solidFill>
              <a:highlight>
                <a:srgbClr val="FFFFFF"/>
              </a:highlight>
            </a:endParaRPr>
          </a:p>
          <a:p>
            <a:pPr indent="-342900" lvl="0" marL="457200" rtl="0" algn="l">
              <a:spcBef>
                <a:spcPts val="1600"/>
              </a:spcBef>
              <a:spcAft>
                <a:spcPts val="0"/>
              </a:spcAft>
              <a:buSzPts val="1800"/>
              <a:buChar char="-"/>
            </a:pPr>
            <a:r>
              <a:rPr lang="en"/>
              <a:t>Why did Emma warn Manny? </a:t>
            </a:r>
            <a:endParaRPr/>
          </a:p>
          <a:p>
            <a:pPr indent="-342900" lvl="0" marL="457200" rtl="0" algn="l">
              <a:spcBef>
                <a:spcPts val="0"/>
              </a:spcBef>
              <a:spcAft>
                <a:spcPts val="0"/>
              </a:spcAft>
              <a:buSzPts val="1800"/>
              <a:buChar char="-"/>
            </a:pPr>
            <a:r>
              <a:rPr lang="en"/>
              <a:t>What would be the fate of the table had Emma done nothing? </a:t>
            </a:r>
            <a:endParaRPr i="1" sz="1300">
              <a:solidFill>
                <a:srgbClr val="1F1F1F"/>
              </a:solidFill>
              <a:highlight>
                <a:srgbClr val="FFFFFF"/>
              </a:highlight>
            </a:endParaRPr>
          </a:p>
        </p:txBody>
      </p:sp>
      <p:sp>
        <p:nvSpPr>
          <p:cNvPr id="652" name="Google Shape;652;p96"/>
          <p:cNvSpPr txBox="1"/>
          <p:nvPr/>
        </p:nvSpPr>
        <p:spPr>
          <a:xfrm>
            <a:off x="1935900" y="3733700"/>
            <a:ext cx="5272200" cy="6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Can we expect a LM to unravel all the layers of this situation into a faithful model through reading how humans write?</a:t>
            </a:r>
            <a:endParaRPr sz="1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97"/>
          <p:cNvPicPr preferRelativeResize="0"/>
          <p:nvPr/>
        </p:nvPicPr>
        <p:blipFill>
          <a:blip r:embed="rId3">
            <a:alphaModFix/>
          </a:blip>
          <a:stretch>
            <a:fillRect/>
          </a:stretch>
        </p:blipFill>
        <p:spPr>
          <a:xfrm>
            <a:off x="152400" y="1017725"/>
            <a:ext cx="8839202" cy="32449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Manually written questions</a:t>
            </a:r>
            <a:endParaRPr/>
          </a:p>
        </p:txBody>
      </p:sp>
      <p:sp>
        <p:nvSpPr>
          <p:cNvPr id="111" name="Google Shape;111;p21"/>
          <p:cNvSpPr txBox="1"/>
          <p:nvPr>
            <p:ph idx="1" type="body"/>
          </p:nvPr>
        </p:nvSpPr>
        <p:spPr>
          <a:xfrm>
            <a:off x="311700" y="1152475"/>
            <a:ext cx="435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-TREC-8 (Voorhees and Tice, 2000)</a:t>
            </a:r>
            <a:endParaRPr sz="1400"/>
          </a:p>
          <a:p>
            <a:pPr indent="0" lvl="0" marL="0" rtl="0" algn="l">
              <a:lnSpc>
                <a:spcPct val="100000"/>
              </a:lnSpc>
              <a:spcBef>
                <a:spcPts val="0"/>
              </a:spcBef>
              <a:spcAft>
                <a:spcPts val="0"/>
              </a:spcAft>
              <a:buNone/>
            </a:pPr>
            <a:r>
              <a:rPr lang="en" sz="1400"/>
              <a:t>- SNLI (Bowman et al., 2015)</a:t>
            </a:r>
            <a:endParaRPr sz="1400"/>
          </a:p>
          <a:p>
            <a:pPr indent="0" lvl="0" marL="0" rtl="0" algn="l">
              <a:lnSpc>
                <a:spcPct val="100000"/>
              </a:lnSpc>
              <a:spcBef>
                <a:spcPts val="0"/>
              </a:spcBef>
              <a:spcAft>
                <a:spcPts val="0"/>
              </a:spcAft>
              <a:buNone/>
            </a:pPr>
            <a:r>
              <a:rPr lang="en" sz="1400"/>
              <a:t>- MNLI (Williams et al., 2018)</a:t>
            </a:r>
            <a:endParaRPr sz="1400"/>
          </a:p>
          <a:p>
            <a:pPr indent="0" lvl="0" marL="0" rtl="0" algn="l">
              <a:lnSpc>
                <a:spcPct val="100000"/>
              </a:lnSpc>
              <a:spcBef>
                <a:spcPts val="0"/>
              </a:spcBef>
              <a:spcAft>
                <a:spcPts val="0"/>
              </a:spcAft>
              <a:buNone/>
            </a:pPr>
            <a:r>
              <a:rPr lang="en" sz="1400"/>
              <a:t>- NewsQA (Trischler et al., 2017)</a:t>
            </a:r>
            <a:endParaRPr sz="1400"/>
          </a:p>
          <a:p>
            <a:pPr indent="0" lvl="0" marL="0" rtl="0" algn="l">
              <a:lnSpc>
                <a:spcPct val="100000"/>
              </a:lnSpc>
              <a:spcBef>
                <a:spcPts val="0"/>
              </a:spcBef>
              <a:spcAft>
                <a:spcPts val="0"/>
              </a:spcAft>
              <a:buNone/>
            </a:pPr>
            <a:r>
              <a:rPr lang="en" sz="1400"/>
              <a:t>- SQuAD (Rajpurkar et al., 2016)</a:t>
            </a:r>
            <a:endParaRPr sz="1400"/>
          </a:p>
          <a:p>
            <a:pPr indent="0" lvl="0" marL="0" rtl="0" algn="l">
              <a:lnSpc>
                <a:spcPct val="100000"/>
              </a:lnSpc>
              <a:spcBef>
                <a:spcPts val="0"/>
              </a:spcBef>
              <a:spcAft>
                <a:spcPts val="0"/>
              </a:spcAft>
              <a:buNone/>
            </a:pPr>
            <a:r>
              <a:rPr lang="en" sz="1400"/>
              <a:t>- NarrativeQA (Kocisky et al. , 2018)</a:t>
            </a:r>
            <a:endParaRPr sz="1400"/>
          </a:p>
          <a:p>
            <a:pPr indent="0" lvl="0" marL="0" rtl="0" algn="l">
              <a:lnSpc>
                <a:spcPct val="100000"/>
              </a:lnSpc>
              <a:spcBef>
                <a:spcPts val="0"/>
              </a:spcBef>
              <a:spcAft>
                <a:spcPts val="0"/>
              </a:spcAft>
              <a:buNone/>
            </a:pPr>
            <a:r>
              <a:rPr lang="en" sz="1400"/>
              <a:t>- DuoRC (Saha et al., 2018)</a:t>
            </a:r>
            <a:endParaRPr sz="1400"/>
          </a:p>
          <a:p>
            <a:pPr indent="0" lvl="0" marL="0" rtl="0" algn="l">
              <a:lnSpc>
                <a:spcPct val="100000"/>
              </a:lnSpc>
              <a:spcBef>
                <a:spcPts val="0"/>
              </a:spcBef>
              <a:spcAft>
                <a:spcPts val="0"/>
              </a:spcAft>
              <a:buNone/>
            </a:pPr>
            <a:r>
              <a:rPr lang="en" sz="1400"/>
              <a:t>- MCTest (Richardson et al., 2013) </a:t>
            </a:r>
            <a:endParaRPr sz="1400"/>
          </a:p>
          <a:p>
            <a:pPr indent="0" lvl="0" marL="0" rtl="0" algn="l">
              <a:lnSpc>
                <a:spcPct val="100000"/>
              </a:lnSpc>
              <a:spcBef>
                <a:spcPts val="0"/>
              </a:spcBef>
              <a:spcAft>
                <a:spcPts val="0"/>
              </a:spcAft>
              <a:buNone/>
            </a:pPr>
            <a:r>
              <a:rPr lang="en" sz="1400"/>
              <a:t>- MultiRC (Khashabi et al., 2018)</a:t>
            </a:r>
            <a:endParaRPr sz="1400"/>
          </a:p>
          <a:p>
            <a:pPr indent="0" lvl="0" marL="0" rtl="0" algn="l">
              <a:lnSpc>
                <a:spcPct val="100000"/>
              </a:lnSpc>
              <a:spcBef>
                <a:spcPts val="0"/>
              </a:spcBef>
              <a:spcAft>
                <a:spcPts val="0"/>
              </a:spcAft>
              <a:buNone/>
            </a:pPr>
            <a:r>
              <a:rPr lang="en" sz="1400"/>
              <a:t>- ROPES (Lin et al., 2019)</a:t>
            </a:r>
            <a:endParaRPr sz="1400"/>
          </a:p>
          <a:p>
            <a:pPr indent="0" lvl="0" marL="0" rtl="0" algn="l">
              <a:lnSpc>
                <a:spcPct val="100000"/>
              </a:lnSpc>
              <a:spcBef>
                <a:spcPts val="0"/>
              </a:spcBef>
              <a:spcAft>
                <a:spcPts val="0"/>
              </a:spcAft>
              <a:buNone/>
            </a:pPr>
            <a:r>
              <a:rPr lang="en" sz="1400"/>
              <a:t>- HotpotQA (Yang et al., 2018b)</a:t>
            </a:r>
            <a:endParaRPr sz="1400"/>
          </a:p>
          <a:p>
            <a:pPr indent="0" lvl="0" marL="0" rtl="0" algn="l">
              <a:lnSpc>
                <a:spcPct val="100000"/>
              </a:lnSpc>
              <a:spcBef>
                <a:spcPts val="0"/>
              </a:spcBef>
              <a:spcAft>
                <a:spcPts val="0"/>
              </a:spcAft>
              <a:buNone/>
            </a:pPr>
            <a:r>
              <a:rPr lang="en" sz="1400"/>
              <a:t>- QASC (Khot et al., 2019)</a:t>
            </a:r>
            <a:endParaRPr sz="1400"/>
          </a:p>
          <a:p>
            <a:pPr indent="0" lvl="0" marL="0" rtl="0" algn="l">
              <a:lnSpc>
                <a:spcPct val="100000"/>
              </a:lnSpc>
              <a:spcBef>
                <a:spcPts val="0"/>
              </a:spcBef>
              <a:spcAft>
                <a:spcPts val="0"/>
              </a:spcAft>
              <a:buNone/>
            </a:pPr>
            <a:r>
              <a:rPr lang="en" sz="1400"/>
              <a:t>- Quoref (Dasigi et al., 2019) </a:t>
            </a:r>
            <a:endParaRPr sz="1400"/>
          </a:p>
          <a:p>
            <a:pPr indent="0" lvl="0" marL="0" rtl="0" algn="l">
              <a:lnSpc>
                <a:spcPct val="100000"/>
              </a:lnSpc>
              <a:spcBef>
                <a:spcPts val="0"/>
              </a:spcBef>
              <a:spcAft>
                <a:spcPts val="0"/>
              </a:spcAft>
              <a:buNone/>
            </a:pPr>
            <a:r>
              <a:rPr lang="en" sz="1400"/>
              <a:t>- Winograd (Levesque et al., 2012)</a:t>
            </a:r>
            <a:endParaRPr sz="1400"/>
          </a:p>
          <a:p>
            <a:pPr indent="0" lvl="0" marL="0" rtl="0" algn="l">
              <a:lnSpc>
                <a:spcPct val="100000"/>
              </a:lnSpc>
              <a:spcBef>
                <a:spcPts val="0"/>
              </a:spcBef>
              <a:spcAft>
                <a:spcPts val="0"/>
              </a:spcAft>
              <a:buNone/>
            </a:pPr>
            <a:r>
              <a:rPr lang="en" sz="1400"/>
              <a:t>- DROP (Dua et al., 2019)</a:t>
            </a:r>
            <a:endParaRPr sz="1400"/>
          </a:p>
          <a:p>
            <a:pPr indent="0" lvl="0" marL="0" rtl="0" algn="l">
              <a:lnSpc>
                <a:spcPct val="100000"/>
              </a:lnSpc>
              <a:spcBef>
                <a:spcPts val="0"/>
              </a:spcBef>
              <a:spcAft>
                <a:spcPts val="0"/>
              </a:spcAft>
              <a:buNone/>
            </a:pPr>
            <a:r>
              <a:rPr lang="en" sz="1400"/>
              <a:t>- Cosmos QA (Huang et al., 2019)</a:t>
            </a:r>
            <a:endParaRPr sz="1400"/>
          </a:p>
          <a:p>
            <a:pPr indent="0" lvl="0" marL="0" rtl="0" algn="l">
              <a:lnSpc>
                <a:spcPct val="100000"/>
              </a:lnSpc>
              <a:spcBef>
                <a:spcPts val="0"/>
              </a:spcBef>
              <a:spcAft>
                <a:spcPts val="0"/>
              </a:spcAft>
              <a:buNone/>
            </a:pPr>
            <a:r>
              <a:rPr lang="en" sz="1400"/>
              <a:t>- SQuADRUn (Rajpurkar et al., 2018)</a:t>
            </a:r>
            <a:endParaRPr sz="1400"/>
          </a:p>
          <a:p>
            <a:pPr indent="0" lvl="0" marL="0" rtl="0" algn="l">
              <a:lnSpc>
                <a:spcPct val="100000"/>
              </a:lnSpc>
              <a:spcBef>
                <a:spcPts val="0"/>
              </a:spcBef>
              <a:spcAft>
                <a:spcPts val="0"/>
              </a:spcAft>
              <a:buNone/>
            </a:pPr>
            <a:r>
              <a:t/>
            </a:r>
            <a:endParaRPr sz="1400"/>
          </a:p>
        </p:txBody>
      </p:sp>
      <p:sp>
        <p:nvSpPr>
          <p:cNvPr id="112" name="Google Shape;112;p21"/>
          <p:cNvSpPr txBox="1"/>
          <p:nvPr/>
        </p:nvSpPr>
        <p:spPr>
          <a:xfrm>
            <a:off x="4423250" y="1191625"/>
            <a:ext cx="45093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t>
            </a:r>
            <a:r>
              <a:rPr lang="en"/>
              <a:t>o guidance regarding what questions to ask</a:t>
            </a:r>
            <a:endParaRPr/>
          </a:p>
        </p:txBody>
      </p:sp>
      <p:cxnSp>
        <p:nvCxnSpPr>
          <p:cNvPr id="113" name="Google Shape;113;p21"/>
          <p:cNvCxnSpPr>
            <a:endCxn id="112" idx="1"/>
          </p:cNvCxnSpPr>
          <p:nvPr/>
        </p:nvCxnSpPr>
        <p:spPr>
          <a:xfrm>
            <a:off x="3256850" y="1370875"/>
            <a:ext cx="1166400" cy="204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